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4419600" y="1219200"/>
            <a:ext cx="15544800" cy="2286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419600" y="1219200"/>
            <a:ext cx="15544800" cy="2286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" name="Shape 27"/>
          <p:cNvSpPr/>
          <p:nvPr>
            <p:ph type="body" sz="half" idx="1"/>
          </p:nvPr>
        </p:nvSpPr>
        <p:spPr>
          <a:xfrm>
            <a:off x="4419600" y="3962400"/>
            <a:ext cx="15544800" cy="8229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4833937" y="2875359"/>
            <a:ext cx="14716126" cy="4018360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333333"/>
            </a:outerShdw>
          </a:effectLst>
        </p:spPr>
        <p:txBody>
          <a:bodyPr lIns="71437" tIns="71437" rIns="71437" bIns="71437" anchor="b">
            <a:normAutofit fontScale="100000" lnSpcReduction="0"/>
          </a:bodyPr>
          <a:lstStyle>
            <a:lvl1pPr defTabSz="821531">
              <a:defRPr sz="13200">
                <a:solidFill>
                  <a:srgbClr val="FFFCF3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4833937" y="7072312"/>
            <a:ext cx="14716126" cy="1982392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333333"/>
            </a:outerShdw>
          </a:effectLst>
        </p:spPr>
        <p:txBody>
          <a:bodyPr lIns="71437" tIns="71437" rIns="71437" bIns="71437">
            <a:normAutofit fontScale="100000" lnSpcReduction="0"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821531">
              <a:spcBef>
                <a:spcPts val="0"/>
              </a:spcBef>
              <a:buSz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821531">
              <a:spcBef>
                <a:spcPts val="0"/>
              </a:spcBef>
              <a:buSz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821531">
              <a:spcBef>
                <a:spcPts val="0"/>
              </a:spcBef>
              <a:buSz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821531">
              <a:spcBef>
                <a:spcPts val="0"/>
              </a:spcBef>
              <a:buSzTx/>
              <a:buNone/>
              <a:defRPr spc="2158" sz="5200">
                <a:solidFill>
                  <a:srgbClr val="FFFEF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11944702" y="13037343"/>
            <a:ext cx="509918" cy="416968"/>
          </a:xfrm>
          <a:prstGeom prst="rect">
            <a:avLst/>
          </a:prstGeom>
          <a:ln w="12700"/>
          <a:effectLst>
            <a:outerShdw sx="100000" sy="100000" kx="0" ky="0" algn="b" rotWithShape="0" blurRad="12700" dist="63500" dir="13500000">
              <a:srgbClr val="33333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ctr" defTabSz="821531">
              <a:defRPr sz="2200">
                <a:solidFill>
                  <a:srgbClr val="FFFCF3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962400" y="184149"/>
            <a:ext cx="164592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9413220" y="12496800"/>
            <a:ext cx="551181" cy="574174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r"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2103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641600" marR="0" indent="-812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098800" marR="0" indent="-812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556000" marR="0" indent="-812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4013200" marR="0" indent="-812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470400" marR="0" indent="-812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4.png"/><Relationship Id="rId6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4.png"/><Relationship Id="rId6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6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25736" y="1198562"/>
            <a:ext cx="23332528" cy="113188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just" defTabSz="457200">
              <a:defRPr sz="7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O vento vai para o sul, e faz o seu giro para o norte; continuamente vai girando o vento, e volta fazendo os seus circuitos. Todos os rios vão para o mar, e contudo o mar não se enche; ao lugar para onde os rios vão, para ali tornam eles a correr.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algn="just" defTabSz="457200">
              <a:defRPr sz="7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Todas as coisas são trabalhosas; o homem não o pode exprimir; os olhos não se fartam de ver, nem os ouvidos se enchem de ouvir.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algn="just" defTabSz="457200">
              <a:defRPr sz="7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O que foi, isso é o que há de ser; e o que se fez, isso se fará; de modo que nada há de novo debaixo do sol.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3047999" y="304800"/>
            <a:ext cx="18288002" cy="14782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spcBef>
                <a:spcPts val="5000"/>
              </a:spcBef>
              <a:defRPr sz="8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Naturalismo</a:t>
            </a:r>
          </a:p>
        </p:txBody>
      </p:sp>
      <p:pic>
        <p:nvPicPr>
          <p:cNvPr id="135" name="ch.jpg" descr="Charles Darwin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919"/>
          <a:stretch>
            <a:fillRect/>
          </a:stretch>
        </p:blipFill>
        <p:spPr>
          <a:xfrm>
            <a:off x="3505200" y="1981200"/>
            <a:ext cx="26797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freud.jpg" descr="Freu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7600" y="5029200"/>
            <a:ext cx="2590800" cy="25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hitler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7772400"/>
            <a:ext cx="2562225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tv.png" descr="tv.jpg (230934 bytes)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7600" y="10820400"/>
            <a:ext cx="2403475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810000" y="3962400"/>
            <a:ext cx="2286001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Origens</a:t>
            </a:r>
          </a:p>
        </p:txBody>
      </p:sp>
      <p:sp>
        <p:nvSpPr>
          <p:cNvPr id="140" name="Shape 140"/>
          <p:cNvSpPr/>
          <p:nvPr/>
        </p:nvSpPr>
        <p:spPr>
          <a:xfrm>
            <a:off x="3505200" y="6886575"/>
            <a:ext cx="3352800" cy="678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Psychologia</a:t>
            </a:r>
          </a:p>
        </p:txBody>
      </p:sp>
      <p:sp>
        <p:nvSpPr>
          <p:cNvPr id="141" name="Shape 141"/>
          <p:cNvSpPr/>
          <p:nvPr/>
        </p:nvSpPr>
        <p:spPr>
          <a:xfrm>
            <a:off x="3810000" y="9782175"/>
            <a:ext cx="2286001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Político</a:t>
            </a:r>
          </a:p>
        </p:txBody>
      </p:sp>
      <p:sp>
        <p:nvSpPr>
          <p:cNvPr id="142" name="Shape 142"/>
          <p:cNvSpPr/>
          <p:nvPr/>
        </p:nvSpPr>
        <p:spPr>
          <a:xfrm>
            <a:off x="3810000" y="12344400"/>
            <a:ext cx="2286001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Midia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6400800" y="1981200"/>
            <a:ext cx="7162800" cy="2743200"/>
            <a:chOff x="0" y="0"/>
            <a:chExt cx="7162800" cy="2743200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71628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365759"/>
              <a:ext cx="5926455" cy="2011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Explicar a Criação </a:t>
              </a:r>
            </a:p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por meios naturais.</a:t>
              </a:r>
              <a:r>
                <a:t>.</a:t>
              </a:r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6400799" y="5029200"/>
            <a:ext cx="7162801" cy="2590801"/>
            <a:chOff x="0" y="15239"/>
            <a:chExt cx="7162800" cy="2590800"/>
          </a:xfrm>
        </p:grpSpPr>
        <p:sp>
          <p:nvSpPr>
            <p:cNvPr id="146" name="Shape 146"/>
            <p:cNvSpPr/>
            <p:nvPr/>
          </p:nvSpPr>
          <p:spPr>
            <a:xfrm>
              <a:off x="0" y="15239"/>
              <a:ext cx="7162800" cy="25908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355599"/>
              <a:ext cx="7056036" cy="1910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3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Explicar a Alma/</a:t>
              </a:r>
            </a:p>
            <a:p>
              <a:pPr>
                <a:defRPr b="1" sz="3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Psique por meios naturais.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6400799" y="7772400"/>
            <a:ext cx="7365966" cy="2743200"/>
            <a:chOff x="0" y="0"/>
            <a:chExt cx="7365964" cy="2743200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71628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175259"/>
              <a:ext cx="7365965" cy="2392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Baseia a ética nas doutrinas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evolucionárias </a:t>
              </a:r>
              <a:r>
                <a:t>para criar 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uma raça superior</a:t>
              </a:r>
              <a:r>
                <a:t>.</a:t>
              </a:r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13715999" y="1959609"/>
            <a:ext cx="8711403" cy="2786381"/>
            <a:chOff x="0" y="31750"/>
            <a:chExt cx="8711401" cy="2786379"/>
          </a:xfrm>
        </p:grpSpPr>
        <p:sp>
          <p:nvSpPr>
            <p:cNvPr id="152" name="Shape 152"/>
            <p:cNvSpPr/>
            <p:nvPr/>
          </p:nvSpPr>
          <p:spPr>
            <a:xfrm>
              <a:off x="0" y="53340"/>
              <a:ext cx="7315200" cy="2743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31750"/>
              <a:ext cx="8711402" cy="2786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t>Declínio da responsabilidade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pessoal.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-O homem não é mais responsável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por suas ações.</a:t>
              </a:r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13715999" y="4931409"/>
            <a:ext cx="7315201" cy="2786381"/>
            <a:chOff x="0" y="31750"/>
            <a:chExt cx="7315200" cy="2786379"/>
          </a:xfrm>
        </p:grpSpPr>
        <p:sp>
          <p:nvSpPr>
            <p:cNvPr id="155" name="Shape 155"/>
            <p:cNvSpPr/>
            <p:nvPr/>
          </p:nvSpPr>
          <p:spPr>
            <a:xfrm>
              <a:off x="0" y="129540"/>
              <a:ext cx="7315200" cy="25908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31750"/>
              <a:ext cx="7302781" cy="2786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t>A alma é reduzida a ações e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reações bioquímicas.</a:t>
              </a:r>
              <a:br/>
              <a:r>
                <a:t>-Homem é animal.</a:t>
              </a:r>
              <a:br/>
              <a:r>
                <a:t>-</a:t>
              </a:r>
              <a:r>
                <a:t>Destrói a noção de pecado.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3684047" y="7772399"/>
            <a:ext cx="7411885" cy="2743201"/>
            <a:chOff x="0" y="0"/>
            <a:chExt cx="7411884" cy="2743200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73152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302259"/>
              <a:ext cx="7411884" cy="2138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rPr sz="3000"/>
                <a:t>Assassinato em massa de </a:t>
              </a:r>
              <a:endParaRPr sz="3000"/>
            </a:p>
            <a:p>
              <a:pPr>
                <a:defRPr b="1"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milhões é aceitável, uma vez que</a:t>
              </a:r>
            </a:p>
            <a:p>
              <a:pPr>
                <a:defRPr b="1"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acelera o processo evolutivo.</a:t>
              </a:r>
            </a:p>
          </p:txBody>
        </p:sp>
      </p:grpSp>
      <p:pic>
        <p:nvPicPr>
          <p:cNvPr id="161" name="Screenshot 2016-11-04 09.38.47.png"/>
          <p:cNvPicPr>
            <a:picLocks noChangeAspect="1"/>
          </p:cNvPicPr>
          <p:nvPr/>
        </p:nvPicPr>
        <p:blipFill>
          <a:blip r:embed="rId6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64" name="Group 164"/>
          <p:cNvGrpSpPr/>
          <p:nvPr/>
        </p:nvGrpSpPr>
        <p:grpSpPr>
          <a:xfrm>
            <a:off x="6400799" y="10672127"/>
            <a:ext cx="7162801" cy="2743201"/>
            <a:chOff x="0" y="0"/>
            <a:chExt cx="7162800" cy="274320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71628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441960"/>
              <a:ext cx="6648861" cy="18592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Estar livre de qualquer 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responsabilidade pessoal.</a:t>
              </a:r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13667657" y="10672127"/>
            <a:ext cx="7515724" cy="2743201"/>
            <a:chOff x="0" y="0"/>
            <a:chExt cx="7515722" cy="2743200"/>
          </a:xfrm>
        </p:grpSpPr>
        <p:sp>
          <p:nvSpPr>
            <p:cNvPr id="165" name="Shape 165"/>
            <p:cNvSpPr/>
            <p:nvPr/>
          </p:nvSpPr>
          <p:spPr>
            <a:xfrm>
              <a:off x="0" y="0"/>
              <a:ext cx="73152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219709"/>
              <a:ext cx="7515723" cy="2303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t>Declínio moral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-Aumento das dores 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associadas ao declínio moral.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6"/>
      <p:bldP build="whole" bldLvl="1" animBg="1" rev="0" advAuto="0" spid="167" grpId="8"/>
      <p:bldP build="whole" bldLvl="1" animBg="1" rev="0" advAuto="0" spid="148" grpId="3"/>
      <p:bldP build="whole" bldLvl="1" animBg="1" rev="0" advAuto="0" spid="157" grpId="4"/>
      <p:bldP build="whole" bldLvl="1" animBg="1" rev="0" advAuto="0" spid="154" grpId="2"/>
      <p:bldP build="whole" bldLvl="1" animBg="1" rev="0" advAuto="0" spid="164" grpId="7"/>
      <p:bldP build="whole" bldLvl="1" animBg="1" rev="0" advAuto="0" spid="145" grpId="1"/>
      <p:bldP build="whole" bldLvl="1" animBg="1" rev="0" advAuto="0" spid="151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800" y="0"/>
            <a:ext cx="8664575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3047999" y="304800"/>
            <a:ext cx="18288002" cy="14782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spcBef>
                <a:spcPts val="5000"/>
              </a:spcBef>
              <a:defRPr sz="8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Naturalismo</a:t>
            </a:r>
          </a:p>
        </p:txBody>
      </p:sp>
      <p:pic>
        <p:nvPicPr>
          <p:cNvPr id="173" name="ch.jpg" descr="Charles Darwin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919"/>
          <a:stretch>
            <a:fillRect/>
          </a:stretch>
        </p:blipFill>
        <p:spPr>
          <a:xfrm>
            <a:off x="3505200" y="1981200"/>
            <a:ext cx="26797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freud.jpg" descr="Freu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7600" y="5029200"/>
            <a:ext cx="2590800" cy="25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hitler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7772400"/>
            <a:ext cx="2562225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tv.tif" descr="tv.jpg (230934 bytes)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7600" y="10820400"/>
            <a:ext cx="2403475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3810000" y="3962400"/>
            <a:ext cx="2286001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Origens</a:t>
            </a:r>
          </a:p>
        </p:txBody>
      </p:sp>
      <p:sp>
        <p:nvSpPr>
          <p:cNvPr id="178" name="Shape 178"/>
          <p:cNvSpPr/>
          <p:nvPr/>
        </p:nvSpPr>
        <p:spPr>
          <a:xfrm>
            <a:off x="3505200" y="6886575"/>
            <a:ext cx="3352800" cy="6781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1900"/>
              </a:spcBef>
              <a:defRPr b="1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Psychologia</a:t>
            </a:r>
          </a:p>
        </p:txBody>
      </p:sp>
      <p:sp>
        <p:nvSpPr>
          <p:cNvPr id="179" name="Shape 179"/>
          <p:cNvSpPr/>
          <p:nvPr/>
        </p:nvSpPr>
        <p:spPr>
          <a:xfrm>
            <a:off x="3810000" y="9782175"/>
            <a:ext cx="2286001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Político</a:t>
            </a:r>
          </a:p>
        </p:txBody>
      </p:sp>
      <p:sp>
        <p:nvSpPr>
          <p:cNvPr id="180" name="Shape 180"/>
          <p:cNvSpPr/>
          <p:nvPr/>
        </p:nvSpPr>
        <p:spPr>
          <a:xfrm>
            <a:off x="3810000" y="12344400"/>
            <a:ext cx="2286001" cy="7416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Midia</a:t>
            </a:r>
          </a:p>
        </p:txBody>
      </p:sp>
      <p:grpSp>
        <p:nvGrpSpPr>
          <p:cNvPr id="183" name="Group 183"/>
          <p:cNvGrpSpPr/>
          <p:nvPr/>
        </p:nvGrpSpPr>
        <p:grpSpPr>
          <a:xfrm>
            <a:off x="6400800" y="1981200"/>
            <a:ext cx="7162800" cy="2743200"/>
            <a:chOff x="0" y="0"/>
            <a:chExt cx="7162800" cy="274320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71628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365759"/>
              <a:ext cx="5926455" cy="2011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Explicar a Criação </a:t>
              </a:r>
            </a:p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por meios naturais.</a:t>
              </a:r>
              <a:r>
                <a:t>.</a:t>
              </a:r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6400799" y="5029200"/>
            <a:ext cx="7162801" cy="2590801"/>
            <a:chOff x="0" y="15239"/>
            <a:chExt cx="7162800" cy="2590800"/>
          </a:xfrm>
        </p:grpSpPr>
        <p:sp>
          <p:nvSpPr>
            <p:cNvPr id="184" name="Shape 184"/>
            <p:cNvSpPr/>
            <p:nvPr/>
          </p:nvSpPr>
          <p:spPr>
            <a:xfrm>
              <a:off x="0" y="15239"/>
              <a:ext cx="7162800" cy="25908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355599"/>
              <a:ext cx="7056036" cy="19100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3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Explicar a Alma/</a:t>
              </a:r>
            </a:p>
            <a:p>
              <a:pPr>
                <a:defRPr b="1" sz="3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Psique por meios naturais.</a:t>
              </a:r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6400799" y="7772400"/>
            <a:ext cx="7365966" cy="2743200"/>
            <a:chOff x="0" y="0"/>
            <a:chExt cx="7365964" cy="2743200"/>
          </a:xfrm>
        </p:grpSpPr>
        <p:sp>
          <p:nvSpPr>
            <p:cNvPr id="187" name="Shape 187"/>
            <p:cNvSpPr/>
            <p:nvPr/>
          </p:nvSpPr>
          <p:spPr>
            <a:xfrm>
              <a:off x="0" y="0"/>
              <a:ext cx="71628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0" y="175259"/>
              <a:ext cx="7365965" cy="2392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Baseia a ética nas doutrinas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evolucionárias </a:t>
              </a:r>
              <a:r>
                <a:t>para criar 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uma raça superior</a:t>
              </a:r>
              <a:r>
                <a:t>.</a:t>
              </a:r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13715999" y="1959609"/>
            <a:ext cx="8711403" cy="2786381"/>
            <a:chOff x="0" y="31750"/>
            <a:chExt cx="8711401" cy="2786379"/>
          </a:xfrm>
        </p:grpSpPr>
        <p:sp>
          <p:nvSpPr>
            <p:cNvPr id="190" name="Shape 190"/>
            <p:cNvSpPr/>
            <p:nvPr/>
          </p:nvSpPr>
          <p:spPr>
            <a:xfrm>
              <a:off x="0" y="53340"/>
              <a:ext cx="7315200" cy="2743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31750"/>
              <a:ext cx="8711402" cy="2786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t>Declínio da responsabilidade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pessoal.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-O homem não é mais responsável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por suas ações.</a:t>
              </a:r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13715999" y="4931409"/>
            <a:ext cx="7315201" cy="2786381"/>
            <a:chOff x="0" y="31750"/>
            <a:chExt cx="7315200" cy="2786379"/>
          </a:xfrm>
        </p:grpSpPr>
        <p:sp>
          <p:nvSpPr>
            <p:cNvPr id="193" name="Shape 193"/>
            <p:cNvSpPr/>
            <p:nvPr/>
          </p:nvSpPr>
          <p:spPr>
            <a:xfrm>
              <a:off x="0" y="129540"/>
              <a:ext cx="7315200" cy="25908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0" y="31750"/>
              <a:ext cx="7302781" cy="27863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t>A alma é reduzida a ações e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reações bioquímicas.</a:t>
              </a:r>
              <a:br/>
              <a:r>
                <a:t>-Homem é animal.</a:t>
              </a:r>
              <a:br/>
              <a:r>
                <a:t>-</a:t>
              </a:r>
              <a:r>
                <a:t>Destrói a noção de pecado.</a:t>
              </a:r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13684048" y="7772400"/>
            <a:ext cx="7411885" cy="2743200"/>
            <a:chOff x="0" y="0"/>
            <a:chExt cx="7411884" cy="2743200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73152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302259"/>
              <a:ext cx="7411884" cy="2138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rPr sz="3000"/>
                <a:t>Assassinato em massa de </a:t>
              </a:r>
              <a:endParaRPr sz="3000"/>
            </a:p>
            <a:p>
              <a:pPr>
                <a:defRPr b="1"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milhões é aceitável, uma vez que</a:t>
              </a:r>
            </a:p>
            <a:p>
              <a:pPr>
                <a:defRPr b="1" sz="3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acelera o processo evolutivo.</a:t>
              </a:r>
            </a:p>
          </p:txBody>
        </p:sp>
      </p:grpSp>
      <p:pic>
        <p:nvPicPr>
          <p:cNvPr id="199" name="Screenshot 2016-11-04 09.38.47.png"/>
          <p:cNvPicPr>
            <a:picLocks noChangeAspect="1"/>
          </p:cNvPicPr>
          <p:nvPr/>
        </p:nvPicPr>
        <p:blipFill>
          <a:blip r:embed="rId6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02" name="Group 202"/>
          <p:cNvGrpSpPr/>
          <p:nvPr/>
        </p:nvGrpSpPr>
        <p:grpSpPr>
          <a:xfrm>
            <a:off x="6400799" y="10672127"/>
            <a:ext cx="7162801" cy="2743201"/>
            <a:chOff x="0" y="0"/>
            <a:chExt cx="7162800" cy="2743200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71628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40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441960"/>
              <a:ext cx="6648861" cy="18592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40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Meta</a:t>
              </a:r>
              <a:r>
                <a:rPr u="none"/>
                <a:t>: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Estar livre de qualquer 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responsabilidade pessoal.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13667658" y="10672127"/>
            <a:ext cx="7515724" cy="2743201"/>
            <a:chOff x="0" y="0"/>
            <a:chExt cx="7515722" cy="2743200"/>
          </a:xfrm>
        </p:grpSpPr>
        <p:sp>
          <p:nvSpPr>
            <p:cNvPr id="203" name="Shape 203"/>
            <p:cNvSpPr/>
            <p:nvPr/>
          </p:nvSpPr>
          <p:spPr>
            <a:xfrm>
              <a:off x="0" y="0"/>
              <a:ext cx="7315200" cy="2743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219709"/>
              <a:ext cx="7515723" cy="23037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b="1" sz="3400" u="sng">
                  <a:latin typeface="Verdana"/>
                  <a:ea typeface="Verdana"/>
                  <a:cs typeface="Verdana"/>
                  <a:sym typeface="Verdana"/>
                </a:defRPr>
              </a:pPr>
              <a:r>
                <a:t>Efeito</a:t>
              </a:r>
              <a:r>
                <a:rPr u="none"/>
                <a:t>: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</a:t>
              </a:r>
              <a:r>
                <a:t>Declínio moral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-Aumento das dores </a:t>
              </a:r>
            </a:p>
            <a:p>
              <a:pPr>
                <a:defRPr b="1" sz="35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associadas ao declínio moral.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7"/>
      <p:bldP build="whole" bldLvl="1" animBg="1" rev="0" advAuto="0" spid="189" grpId="5"/>
      <p:bldP build="whole" bldLvl="1" animBg="1" rev="0" advAuto="0" spid="192" grpId="2"/>
      <p:bldP build="whole" bldLvl="1" animBg="1" rev="0" advAuto="0" spid="205" grpId="8"/>
      <p:bldP build="whole" bldLvl="1" animBg="1" rev="0" advAuto="0" spid="183" grpId="1"/>
      <p:bldP build="whole" bldLvl="1" animBg="1" rev="0" advAuto="0" spid="186" grpId="3"/>
      <p:bldP build="whole" bldLvl="1" animBg="1" rev="0" advAuto="0" spid="195" grpId="4"/>
      <p:bldP build="whole" bldLvl="1" animBg="1" rev="0" advAuto="0" spid="198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rosette_kpno_big_blue.jp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3962400" y="304800"/>
            <a:ext cx="14569773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7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Argumentos contra o Naturalismo</a:t>
            </a:r>
          </a:p>
        </p:txBody>
      </p:sp>
      <p:sp>
        <p:nvSpPr>
          <p:cNvPr id="209" name="Shape 209"/>
          <p:cNvSpPr/>
          <p:nvPr/>
        </p:nvSpPr>
        <p:spPr>
          <a:xfrm>
            <a:off x="4419600" y="1530350"/>
            <a:ext cx="5213916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Argumento #1:</a:t>
            </a:r>
          </a:p>
        </p:txBody>
      </p:sp>
      <p:sp>
        <p:nvSpPr>
          <p:cNvPr id="210" name="Shape 210"/>
          <p:cNvSpPr/>
          <p:nvPr/>
        </p:nvSpPr>
        <p:spPr>
          <a:xfrm>
            <a:off x="4053721" y="2713910"/>
            <a:ext cx="16276559" cy="10960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 Leis da Ciência exigem o sobrenatural</a:t>
            </a:r>
          </a:p>
        </p:txBody>
      </p:sp>
      <p:grpSp>
        <p:nvGrpSpPr>
          <p:cNvPr id="213" name="Group 213"/>
          <p:cNvGrpSpPr/>
          <p:nvPr/>
        </p:nvGrpSpPr>
        <p:grpSpPr>
          <a:xfrm>
            <a:off x="8991600" y="4724400"/>
            <a:ext cx="6400800" cy="914400"/>
            <a:chOff x="0" y="0"/>
            <a:chExt cx="6400800" cy="914400"/>
          </a:xfrm>
        </p:grpSpPr>
        <p:sp>
          <p:nvSpPr>
            <p:cNvPr id="211" name="Shape 211"/>
            <p:cNvSpPr/>
            <p:nvPr/>
          </p:nvSpPr>
          <p:spPr>
            <a:xfrm>
              <a:off x="0" y="0"/>
              <a:ext cx="6400800" cy="914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476513" y="26481"/>
              <a:ext cx="3447774" cy="8614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Naturalismo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8229600" y="5791200"/>
            <a:ext cx="7772400" cy="1676400"/>
            <a:chOff x="0" y="0"/>
            <a:chExt cx="7772400" cy="1676400"/>
          </a:xfrm>
        </p:grpSpPr>
        <p:sp>
          <p:nvSpPr>
            <p:cNvPr id="214" name="Shape 214"/>
            <p:cNvSpPr/>
            <p:nvPr/>
          </p:nvSpPr>
          <p:spPr>
            <a:xfrm>
              <a:off x="0" y="0"/>
              <a:ext cx="7772400" cy="1676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230673" y="58231"/>
              <a:ext cx="7311054" cy="1559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Deixado com a Ciência e 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Observação.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7162800" y="7620000"/>
            <a:ext cx="10058400" cy="1676400"/>
            <a:chOff x="0" y="0"/>
            <a:chExt cx="10058399" cy="1676400"/>
          </a:xfrm>
        </p:grpSpPr>
        <p:sp>
          <p:nvSpPr>
            <p:cNvPr id="217" name="Shape 217"/>
            <p:cNvSpPr/>
            <p:nvPr/>
          </p:nvSpPr>
          <p:spPr>
            <a:xfrm>
              <a:off x="0" y="0"/>
              <a:ext cx="10058400" cy="1676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238263" y="58231"/>
              <a:ext cx="9581874" cy="1559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Matéria e Energia não podem ser 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criadas ou destruídas.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5638800" y="9448800"/>
            <a:ext cx="13258800" cy="1676400"/>
            <a:chOff x="0" y="0"/>
            <a:chExt cx="13258800" cy="1676400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13258800" cy="1676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941179" y="58231"/>
              <a:ext cx="11376443" cy="1559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O universo que observamos tem matéria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e movimento (uma forma de energia)</a:t>
              </a:r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5181600" y="11151681"/>
            <a:ext cx="14325600" cy="861438"/>
            <a:chOff x="0" y="6350"/>
            <a:chExt cx="14325600" cy="861437"/>
          </a:xfrm>
        </p:grpSpPr>
        <p:sp>
          <p:nvSpPr>
            <p:cNvPr id="223" name="Shape 223"/>
            <p:cNvSpPr/>
            <p:nvPr/>
          </p:nvSpPr>
          <p:spPr>
            <a:xfrm>
              <a:off x="0" y="132268"/>
              <a:ext cx="14325600" cy="609601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6015027" y="6350"/>
              <a:ext cx="2295546" cy="8614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ENTÃO</a:t>
              </a:r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4267200" y="12192000"/>
            <a:ext cx="15849600" cy="1066800"/>
            <a:chOff x="0" y="0"/>
            <a:chExt cx="15849600" cy="1066800"/>
          </a:xfrm>
        </p:grpSpPr>
        <p:sp>
          <p:nvSpPr>
            <p:cNvPr id="226" name="Shape 226"/>
            <p:cNvSpPr/>
            <p:nvPr/>
          </p:nvSpPr>
          <p:spPr>
            <a:xfrm>
              <a:off x="0" y="0"/>
              <a:ext cx="15849600" cy="10668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846202" y="102681"/>
              <a:ext cx="12157195" cy="8614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 origem do universo deve ser sobrenatural.</a:t>
              </a:r>
            </a:p>
          </p:txBody>
        </p:sp>
      </p:grpSp>
      <p:pic>
        <p:nvPicPr>
          <p:cNvPr id="229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6"/>
      <p:bldP build="whole" bldLvl="1" animBg="1" rev="0" advAuto="0" spid="209" grpId="1"/>
      <p:bldP build="whole" bldLvl="1" animBg="1" rev="0" advAuto="0" spid="228" grpId="8"/>
      <p:bldP build="whole" bldLvl="1" animBg="1" rev="0" advAuto="0" spid="213" grpId="3"/>
      <p:bldP build="whole" bldLvl="1" animBg="1" rev="0" advAuto="0" spid="219" grpId="5"/>
      <p:bldP build="whole" bldLvl="1" animBg="1" rev="0" advAuto="0" spid="216" grpId="4"/>
      <p:bldP build="whole" bldLvl="1" animBg="1" rev="0" advAuto="0" spid="210" grpId="2"/>
      <p:bldP build="whole" bldLvl="1" animBg="1" rev="0" advAuto="0" spid="225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rosette_kpno_big_blue.jp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3962400" y="304800"/>
            <a:ext cx="14167863" cy="1194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7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Argumentos contra Naturalismo</a:t>
            </a:r>
          </a:p>
        </p:txBody>
      </p:sp>
      <p:sp>
        <p:nvSpPr>
          <p:cNvPr id="233" name="Shape 233"/>
          <p:cNvSpPr/>
          <p:nvPr/>
        </p:nvSpPr>
        <p:spPr>
          <a:xfrm>
            <a:off x="4419600" y="1530350"/>
            <a:ext cx="5213916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Argumento #2:</a:t>
            </a:r>
          </a:p>
        </p:txBody>
      </p:sp>
      <p:sp>
        <p:nvSpPr>
          <p:cNvPr id="234" name="Shape 234"/>
          <p:cNvSpPr/>
          <p:nvPr/>
        </p:nvSpPr>
        <p:spPr>
          <a:xfrm>
            <a:off x="4184093" y="2713910"/>
            <a:ext cx="16320613" cy="10960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 Leis da Lógica exigem o Sobrenatural.</a:t>
            </a:r>
          </a:p>
        </p:txBody>
      </p:sp>
      <p:grpSp>
        <p:nvGrpSpPr>
          <p:cNvPr id="237" name="Group 237"/>
          <p:cNvGrpSpPr/>
          <p:nvPr/>
        </p:nvGrpSpPr>
        <p:grpSpPr>
          <a:xfrm>
            <a:off x="8991600" y="4724400"/>
            <a:ext cx="6400800" cy="914400"/>
            <a:chOff x="0" y="0"/>
            <a:chExt cx="6400800" cy="914400"/>
          </a:xfrm>
        </p:grpSpPr>
        <p:sp>
          <p:nvSpPr>
            <p:cNvPr id="235" name="Shape 235"/>
            <p:cNvSpPr/>
            <p:nvPr/>
          </p:nvSpPr>
          <p:spPr>
            <a:xfrm>
              <a:off x="0" y="0"/>
              <a:ext cx="6400800" cy="914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476513" y="26481"/>
              <a:ext cx="3447774" cy="8614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Naturalismo</a:t>
              </a:r>
            </a:p>
          </p:txBody>
        </p:sp>
      </p:grpSp>
      <p:grpSp>
        <p:nvGrpSpPr>
          <p:cNvPr id="240" name="Group 240"/>
          <p:cNvGrpSpPr/>
          <p:nvPr/>
        </p:nvGrpSpPr>
        <p:grpSpPr>
          <a:xfrm>
            <a:off x="8229600" y="5791200"/>
            <a:ext cx="7772400" cy="1676400"/>
            <a:chOff x="0" y="0"/>
            <a:chExt cx="7772400" cy="1676400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7772400" cy="1676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45395" y="58231"/>
              <a:ext cx="7481610" cy="1559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A morte é o ponto final de 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nossa existência.</a:t>
              </a:r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7162800" y="7620000"/>
            <a:ext cx="10058400" cy="1676400"/>
            <a:chOff x="0" y="0"/>
            <a:chExt cx="10058399" cy="1676400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10058400" cy="1676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255206" y="58231"/>
              <a:ext cx="7547988" cy="1559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Todo ser humano morrerá 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eventualmente.</a:t>
              </a:r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5638800" y="9448800"/>
            <a:ext cx="13258800" cy="1676400"/>
            <a:chOff x="0" y="0"/>
            <a:chExt cx="13258800" cy="1676400"/>
          </a:xfrm>
        </p:grpSpPr>
        <p:sp>
          <p:nvSpPr>
            <p:cNvPr id="244" name="Shape 244"/>
            <p:cNvSpPr/>
            <p:nvPr/>
          </p:nvSpPr>
          <p:spPr>
            <a:xfrm>
              <a:off x="0" y="0"/>
              <a:ext cx="13258800" cy="1676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312951" y="58231"/>
              <a:ext cx="10632898" cy="1559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O significado deve ser encontrado na 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qualidade desta vida presente.</a:t>
              </a:r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5181600" y="11151681"/>
            <a:ext cx="14325600" cy="861438"/>
            <a:chOff x="0" y="6350"/>
            <a:chExt cx="14325600" cy="861437"/>
          </a:xfrm>
        </p:grpSpPr>
        <p:sp>
          <p:nvSpPr>
            <p:cNvPr id="247" name="Shape 247"/>
            <p:cNvSpPr/>
            <p:nvPr/>
          </p:nvSpPr>
          <p:spPr>
            <a:xfrm>
              <a:off x="0" y="132268"/>
              <a:ext cx="14325600" cy="609601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6015027" y="6350"/>
              <a:ext cx="2295546" cy="8614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ENTÃO</a:t>
              </a:r>
            </a:p>
          </p:txBody>
        </p:sp>
      </p:grpSp>
      <p:grpSp>
        <p:nvGrpSpPr>
          <p:cNvPr id="252" name="Group 252"/>
          <p:cNvGrpSpPr/>
          <p:nvPr/>
        </p:nvGrpSpPr>
        <p:grpSpPr>
          <a:xfrm>
            <a:off x="4267200" y="12192000"/>
            <a:ext cx="15849600" cy="1066800"/>
            <a:chOff x="1299" y="0"/>
            <a:chExt cx="15849600" cy="1066800"/>
          </a:xfrm>
        </p:grpSpPr>
        <p:sp>
          <p:nvSpPr>
            <p:cNvPr id="250" name="Shape 250"/>
            <p:cNvSpPr/>
            <p:nvPr/>
          </p:nvSpPr>
          <p:spPr>
            <a:xfrm>
              <a:off x="1299" y="0"/>
              <a:ext cx="15849601" cy="10668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355304" y="102681"/>
              <a:ext cx="11141592" cy="8614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 única ética lógica, então, é o egoísmo.</a:t>
              </a:r>
            </a:p>
          </p:txBody>
        </p:sp>
      </p:grpSp>
      <p:pic>
        <p:nvPicPr>
          <p:cNvPr id="253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4"/>
      <p:bldP build="whole" bldLvl="1" animBg="1" rev="0" advAuto="0" spid="237" grpId="3"/>
      <p:bldP build="whole" bldLvl="1" animBg="1" rev="0" advAuto="0" spid="243" grpId="5"/>
      <p:bldP build="whole" bldLvl="1" animBg="1" rev="0" advAuto="0" spid="233" grpId="1"/>
      <p:bldP build="whole" bldLvl="1" animBg="1" rev="0" advAuto="0" spid="234" grpId="2"/>
      <p:bldP build="whole" bldLvl="1" animBg="1" rev="0" advAuto="0" spid="249" grpId="7"/>
      <p:bldP build="whole" bldLvl="1" animBg="1" rev="0" advAuto="0" spid="246" grpId="6"/>
      <p:bldP build="whole" bldLvl="1" animBg="1" rev="0" advAuto="0" spid="252" grpId="8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Defending the faith diagra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749" y="529331"/>
            <a:ext cx="20501705" cy="12657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roo2k-1152797276.jp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3419214" y="336752"/>
            <a:ext cx="4919833" cy="1194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7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Hinduismo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8686800" y="4572000"/>
            <a:ext cx="7010400" cy="3352800"/>
            <a:chOff x="0" y="0"/>
            <a:chExt cx="7010400" cy="3352800"/>
          </a:xfrm>
        </p:grpSpPr>
        <p:sp>
          <p:nvSpPr>
            <p:cNvPr id="261" name="Shape 261"/>
            <p:cNvSpPr/>
            <p:nvPr/>
          </p:nvSpPr>
          <p:spPr>
            <a:xfrm>
              <a:off x="0" y="0"/>
              <a:ext cx="7010400" cy="335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17242" y="9250"/>
                  </a:lnTo>
                  <a:lnTo>
                    <a:pt x="17242" y="12350"/>
                  </a:lnTo>
                  <a:close/>
                  <a:moveTo>
                    <a:pt x="18436" y="3163"/>
                  </a:moveTo>
                  <a:lnTo>
                    <a:pt x="14259" y="5149"/>
                  </a:lnTo>
                  <a:lnTo>
                    <a:pt x="16451" y="7341"/>
                  </a:lnTo>
                  <a:close/>
                  <a:moveTo>
                    <a:pt x="10800" y="0"/>
                  </a:moveTo>
                  <a:lnTo>
                    <a:pt x="9250" y="4358"/>
                  </a:lnTo>
                  <a:lnTo>
                    <a:pt x="12350" y="4358"/>
                  </a:lnTo>
                  <a:close/>
                  <a:moveTo>
                    <a:pt x="3163" y="3163"/>
                  </a:moveTo>
                  <a:lnTo>
                    <a:pt x="5149" y="7341"/>
                  </a:lnTo>
                  <a:lnTo>
                    <a:pt x="7341" y="5149"/>
                  </a:lnTo>
                  <a:close/>
                  <a:moveTo>
                    <a:pt x="0" y="10800"/>
                  </a:moveTo>
                  <a:lnTo>
                    <a:pt x="4358" y="12350"/>
                  </a:lnTo>
                  <a:lnTo>
                    <a:pt x="4358" y="9250"/>
                  </a:lnTo>
                  <a:close/>
                  <a:moveTo>
                    <a:pt x="3163" y="18436"/>
                  </a:moveTo>
                  <a:lnTo>
                    <a:pt x="7341" y="16451"/>
                  </a:lnTo>
                  <a:lnTo>
                    <a:pt x="5149" y="14259"/>
                  </a:lnTo>
                  <a:close/>
                  <a:moveTo>
                    <a:pt x="10800" y="21600"/>
                  </a:moveTo>
                  <a:lnTo>
                    <a:pt x="12350" y="17242"/>
                  </a:lnTo>
                  <a:lnTo>
                    <a:pt x="9250" y="17242"/>
                  </a:lnTo>
                  <a:close/>
                  <a:moveTo>
                    <a:pt x="18436" y="18436"/>
                  </a:moveTo>
                  <a:lnTo>
                    <a:pt x="16451" y="14259"/>
                  </a:lnTo>
                  <a:lnTo>
                    <a:pt x="14259" y="16451"/>
                  </a:lnTo>
                  <a:close/>
                  <a:moveTo>
                    <a:pt x="10800" y="5400"/>
                  </a:moveTo>
                  <a:cubicBezTo>
                    <a:pt x="7818" y="5400"/>
                    <a:pt x="5400" y="7818"/>
                    <a:pt x="5400" y="10800"/>
                  </a:cubicBez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2122775" y="1021769"/>
              <a:ext cx="2764850" cy="13092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pPr>
              <a:r>
                <a:t>Os baixos</a:t>
              </a:r>
            </a:p>
            <a:p>
              <a: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pPr>
              <a:r>
                <a:t>céus</a:t>
              </a:r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8382000" y="609600"/>
            <a:ext cx="8686800" cy="4114800"/>
            <a:chOff x="0" y="0"/>
            <a:chExt cx="8686800" cy="4114800"/>
          </a:xfrm>
        </p:grpSpPr>
        <p:sp>
          <p:nvSpPr>
            <p:cNvPr id="264" name="Shape 264"/>
            <p:cNvSpPr/>
            <p:nvPr/>
          </p:nvSpPr>
          <p:spPr>
            <a:xfrm>
              <a:off x="0" y="0"/>
              <a:ext cx="8686800" cy="411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5"/>
                  </a:lnTo>
                  <a:lnTo>
                    <a:pt x="135" y="14587"/>
                  </a:lnTo>
                  <a:lnTo>
                    <a:pt x="5667" y="13937"/>
                  </a:lnTo>
                  <a:lnTo>
                    <a:pt x="4762" y="17617"/>
                  </a:lnTo>
                  <a:lnTo>
                    <a:pt x="7715" y="15627"/>
                  </a:lnTo>
                  <a:lnTo>
                    <a:pt x="8485" y="21600"/>
                  </a:lnTo>
                  <a:lnTo>
                    <a:pt x="10532" y="14935"/>
                  </a:lnTo>
                  <a:lnTo>
                    <a:pt x="13247" y="19737"/>
                  </a:lnTo>
                  <a:lnTo>
                    <a:pt x="14020" y="14457"/>
                  </a:lnTo>
                  <a:lnTo>
                    <a:pt x="18145" y="18095"/>
                  </a:lnTo>
                  <a:lnTo>
                    <a:pt x="16837" y="12942"/>
                  </a:lnTo>
                  <a:lnTo>
                    <a:pt x="21600" y="13290"/>
                  </a:lnTo>
                  <a:lnTo>
                    <a:pt x="17607" y="10475"/>
                  </a:lnTo>
                  <a:lnTo>
                    <a:pt x="21097" y="8137"/>
                  </a:lnTo>
                  <a:lnTo>
                    <a:pt x="16702" y="7315"/>
                  </a:lnTo>
                  <a:lnTo>
                    <a:pt x="18380" y="4457"/>
                  </a:lnTo>
                  <a:lnTo>
                    <a:pt x="14155" y="5325"/>
                  </a:lnTo>
                  <a:lnTo>
                    <a:pt x="145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9900"/>
                </a:gs>
                <a:gs pos="50000">
                  <a:srgbClr val="FFCC00"/>
                </a:gs>
                <a:gs pos="100000">
                  <a:srgbClr val="CC9900"/>
                </a:gs>
              </a:gsLst>
              <a:lin ang="1620000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539372" y="1560598"/>
              <a:ext cx="3499069" cy="7377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Os céus altos</a:t>
              </a: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9144000" y="8534400"/>
            <a:ext cx="6248400" cy="4267200"/>
            <a:chOff x="0" y="0"/>
            <a:chExt cx="6248400" cy="4267200"/>
          </a:xfrm>
        </p:grpSpPr>
        <p:sp>
          <p:nvSpPr>
            <p:cNvPr id="267" name="Shape 267"/>
            <p:cNvSpPr/>
            <p:nvPr/>
          </p:nvSpPr>
          <p:spPr>
            <a:xfrm>
              <a:off x="0" y="0"/>
              <a:ext cx="6248400" cy="4267200"/>
            </a:xfrm>
            <a:prstGeom prst="ellipse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C00"/>
                </a:gs>
                <a:gs pos="100000">
                  <a:srgbClr val="CC9900"/>
                </a:gs>
              </a:gsLst>
              <a:lin ang="1620000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2165315" y="1764719"/>
              <a:ext cx="1917770" cy="7377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 Terra</a:t>
              </a:r>
            </a:p>
          </p:txBody>
        </p:sp>
      </p:grpSp>
      <p:sp>
        <p:nvSpPr>
          <p:cNvPr id="270" name="Shape 270"/>
          <p:cNvSpPr/>
          <p:nvPr/>
        </p:nvSpPr>
        <p:spPr>
          <a:xfrm>
            <a:off x="16611600" y="2286000"/>
            <a:ext cx="4081780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11 deuses</a:t>
            </a:r>
          </a:p>
        </p:txBody>
      </p:sp>
      <p:sp>
        <p:nvSpPr>
          <p:cNvPr id="271" name="Shape 271"/>
          <p:cNvSpPr/>
          <p:nvPr/>
        </p:nvSpPr>
        <p:spPr>
          <a:xfrm>
            <a:off x="16611600" y="5851525"/>
            <a:ext cx="4081780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11 deuses</a:t>
            </a:r>
          </a:p>
        </p:txBody>
      </p:sp>
      <p:sp>
        <p:nvSpPr>
          <p:cNvPr id="272" name="Shape 272"/>
          <p:cNvSpPr/>
          <p:nvPr/>
        </p:nvSpPr>
        <p:spPr>
          <a:xfrm>
            <a:off x="16611600" y="10271125"/>
            <a:ext cx="4081780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11 deuses</a:t>
            </a:r>
          </a:p>
        </p:txBody>
      </p:sp>
      <p:pic>
        <p:nvPicPr>
          <p:cNvPr id="273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4"/>
      <p:bldP build="whole" bldLvl="1" animBg="1" rev="0" advAuto="0" spid="269" grpId="3"/>
      <p:bldP build="whole" bldLvl="1" animBg="1" rev="0" advAuto="0" spid="266" grpId="1"/>
      <p:bldP build="whole" bldLvl="1" animBg="1" rev="0" advAuto="0" spid="271" grpId="5"/>
      <p:bldP build="whole" bldLvl="1" animBg="1" rev="0" advAuto="0" spid="263" grpId="2"/>
      <p:bldP build="whole" bldLvl="1" animBg="1" rev="0" advAuto="0" spid="272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roo2k-1152797276.jp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-1206862"/>
            <a:ext cx="21506297" cy="1612972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3962400" y="304800"/>
            <a:ext cx="20114141" cy="1194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7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Problemas com qualquer forma de Politeísmo</a:t>
            </a:r>
          </a:p>
        </p:txBody>
      </p:sp>
      <p:sp>
        <p:nvSpPr>
          <p:cNvPr id="277" name="Shape 277"/>
          <p:cNvSpPr/>
          <p:nvPr/>
        </p:nvSpPr>
        <p:spPr>
          <a:xfrm>
            <a:off x="4724400" y="3505200"/>
            <a:ext cx="9273699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 O Problema da fonte</a:t>
            </a:r>
          </a:p>
        </p:txBody>
      </p:sp>
      <p:sp>
        <p:nvSpPr>
          <p:cNvPr id="278" name="Shape 278"/>
          <p:cNvSpPr/>
          <p:nvPr/>
        </p:nvSpPr>
        <p:spPr>
          <a:xfrm>
            <a:off x="4724400" y="5699125"/>
            <a:ext cx="9997202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 O Problema de Design</a:t>
            </a:r>
          </a:p>
        </p:txBody>
      </p:sp>
      <p:sp>
        <p:nvSpPr>
          <p:cNvPr id="279" name="Shape 279"/>
          <p:cNvSpPr/>
          <p:nvPr/>
        </p:nvSpPr>
        <p:spPr>
          <a:xfrm>
            <a:off x="4724400" y="7924800"/>
            <a:ext cx="11217196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 O Problems de Soberania</a:t>
            </a:r>
          </a:p>
        </p:txBody>
      </p:sp>
      <p:pic>
        <p:nvPicPr>
          <p:cNvPr id="28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78" grpId="2"/>
      <p:bldP build="whole" bldLvl="1" animBg="1" rev="0" advAuto="0" spid="27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67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94" y="-2519250"/>
            <a:ext cx="24638187" cy="18940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Logotipo.jpg"/>
          <p:cNvPicPr>
            <a:picLocks noChangeAspect="1"/>
          </p:cNvPicPr>
          <p:nvPr/>
        </p:nvPicPr>
        <p:blipFill>
          <a:blip r:embed="rId3">
            <a:extLst/>
          </a:blip>
          <a:srcRect l="0" t="58871" r="0" b="0"/>
          <a:stretch>
            <a:fillRect/>
          </a:stretch>
        </p:blipFill>
        <p:spPr>
          <a:xfrm>
            <a:off x="973128" y="8413571"/>
            <a:ext cx="10929520" cy="3494213"/>
          </a:xfrm>
          <a:prstGeom prst="rect">
            <a:avLst/>
          </a:prstGeom>
          <a:ln w="3175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2323019" y="1267025"/>
            <a:ext cx="10141103" cy="620407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50" name="White on Black logo.001-filtered.jpeg"/>
          <p:cNvPicPr>
            <a:picLocks noChangeAspect="1"/>
          </p:cNvPicPr>
          <p:nvPr/>
        </p:nvPicPr>
        <p:blipFill>
          <a:blip r:embed="rId4">
            <a:extLst/>
          </a:blip>
          <a:srcRect l="22627" t="5319" r="22178" b="2683"/>
          <a:stretch>
            <a:fillRect/>
          </a:stretch>
        </p:blipFill>
        <p:spPr>
          <a:xfrm>
            <a:off x="12599533" y="1469638"/>
            <a:ext cx="3041032" cy="380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75" fill="norm" stroke="1" extrusionOk="0">
                <a:moveTo>
                  <a:pt x="11186" y="1"/>
                </a:moveTo>
                <a:cubicBezTo>
                  <a:pt x="11153" y="9"/>
                  <a:pt x="11184" y="71"/>
                  <a:pt x="11262" y="190"/>
                </a:cubicBezTo>
                <a:cubicBezTo>
                  <a:pt x="11334" y="300"/>
                  <a:pt x="11391" y="531"/>
                  <a:pt x="11392" y="701"/>
                </a:cubicBezTo>
                <a:cubicBezTo>
                  <a:pt x="11393" y="1136"/>
                  <a:pt x="10942" y="1518"/>
                  <a:pt x="9985" y="1895"/>
                </a:cubicBezTo>
                <a:cubicBezTo>
                  <a:pt x="9171" y="2216"/>
                  <a:pt x="8972" y="2338"/>
                  <a:pt x="8785" y="2627"/>
                </a:cubicBezTo>
                <a:cubicBezTo>
                  <a:pt x="8499" y="3069"/>
                  <a:pt x="8753" y="3651"/>
                  <a:pt x="9481" y="4217"/>
                </a:cubicBezTo>
                <a:lnTo>
                  <a:pt x="9946" y="4580"/>
                </a:lnTo>
                <a:lnTo>
                  <a:pt x="10236" y="4416"/>
                </a:lnTo>
                <a:cubicBezTo>
                  <a:pt x="10396" y="4325"/>
                  <a:pt x="10609" y="4214"/>
                  <a:pt x="10710" y="4170"/>
                </a:cubicBezTo>
                <a:cubicBezTo>
                  <a:pt x="10810" y="4126"/>
                  <a:pt x="10903" y="4012"/>
                  <a:pt x="10918" y="3916"/>
                </a:cubicBezTo>
                <a:cubicBezTo>
                  <a:pt x="10973" y="3564"/>
                  <a:pt x="11018" y="3528"/>
                  <a:pt x="11214" y="3670"/>
                </a:cubicBezTo>
                <a:cubicBezTo>
                  <a:pt x="11437" y="3831"/>
                  <a:pt x="11444" y="4085"/>
                  <a:pt x="11234" y="4341"/>
                </a:cubicBezTo>
                <a:cubicBezTo>
                  <a:pt x="11146" y="4448"/>
                  <a:pt x="11126" y="4512"/>
                  <a:pt x="11189" y="4481"/>
                </a:cubicBezTo>
                <a:cubicBezTo>
                  <a:pt x="11366" y="4394"/>
                  <a:pt x="11513" y="4500"/>
                  <a:pt x="11386" y="4623"/>
                </a:cubicBezTo>
                <a:cubicBezTo>
                  <a:pt x="11304" y="4701"/>
                  <a:pt x="11305" y="4776"/>
                  <a:pt x="11392" y="4943"/>
                </a:cubicBezTo>
                <a:cubicBezTo>
                  <a:pt x="11523" y="5196"/>
                  <a:pt x="11586" y="5179"/>
                  <a:pt x="11947" y="4780"/>
                </a:cubicBezTo>
                <a:cubicBezTo>
                  <a:pt x="12271" y="4423"/>
                  <a:pt x="12309" y="3968"/>
                  <a:pt x="12040" y="3695"/>
                </a:cubicBezTo>
                <a:cubicBezTo>
                  <a:pt x="11710" y="3359"/>
                  <a:pt x="11757" y="2986"/>
                  <a:pt x="12178" y="2614"/>
                </a:cubicBezTo>
                <a:cubicBezTo>
                  <a:pt x="12360" y="2453"/>
                  <a:pt x="12459" y="2321"/>
                  <a:pt x="12398" y="2321"/>
                </a:cubicBezTo>
                <a:cubicBezTo>
                  <a:pt x="12162" y="2321"/>
                  <a:pt x="11655" y="2568"/>
                  <a:pt x="11476" y="2769"/>
                </a:cubicBezTo>
                <a:cubicBezTo>
                  <a:pt x="11147" y="3139"/>
                  <a:pt x="10981" y="2824"/>
                  <a:pt x="11268" y="2373"/>
                </a:cubicBezTo>
                <a:cubicBezTo>
                  <a:pt x="11349" y="2244"/>
                  <a:pt x="11561" y="1995"/>
                  <a:pt x="11738" y="1821"/>
                </a:cubicBezTo>
                <a:cubicBezTo>
                  <a:pt x="12322" y="1246"/>
                  <a:pt x="12219" y="554"/>
                  <a:pt x="11488" y="138"/>
                </a:cubicBezTo>
                <a:cubicBezTo>
                  <a:pt x="11316" y="41"/>
                  <a:pt x="11219" y="-7"/>
                  <a:pt x="11186" y="1"/>
                </a:cubicBezTo>
                <a:close/>
                <a:moveTo>
                  <a:pt x="4605" y="6337"/>
                </a:moveTo>
                <a:cubicBezTo>
                  <a:pt x="3955" y="6357"/>
                  <a:pt x="3335" y="6426"/>
                  <a:pt x="2956" y="6535"/>
                </a:cubicBezTo>
                <a:cubicBezTo>
                  <a:pt x="1813" y="6865"/>
                  <a:pt x="1010" y="7503"/>
                  <a:pt x="671" y="8351"/>
                </a:cubicBezTo>
                <a:cubicBezTo>
                  <a:pt x="553" y="8646"/>
                  <a:pt x="526" y="8912"/>
                  <a:pt x="558" y="9483"/>
                </a:cubicBezTo>
                <a:cubicBezTo>
                  <a:pt x="596" y="10158"/>
                  <a:pt x="633" y="10280"/>
                  <a:pt x="933" y="10772"/>
                </a:cubicBezTo>
                <a:cubicBezTo>
                  <a:pt x="1445" y="11611"/>
                  <a:pt x="1857" y="11959"/>
                  <a:pt x="4478" y="13750"/>
                </a:cubicBezTo>
                <a:cubicBezTo>
                  <a:pt x="6059" y="14829"/>
                  <a:pt x="6561" y="15490"/>
                  <a:pt x="6561" y="16498"/>
                </a:cubicBezTo>
                <a:cubicBezTo>
                  <a:pt x="6561" y="17859"/>
                  <a:pt x="5307" y="18803"/>
                  <a:pt x="3498" y="18804"/>
                </a:cubicBezTo>
                <a:cubicBezTo>
                  <a:pt x="1663" y="18805"/>
                  <a:pt x="461" y="18035"/>
                  <a:pt x="299" y="16757"/>
                </a:cubicBezTo>
                <a:cubicBezTo>
                  <a:pt x="267" y="16504"/>
                  <a:pt x="205" y="16325"/>
                  <a:pt x="163" y="16358"/>
                </a:cubicBezTo>
                <a:cubicBezTo>
                  <a:pt x="91" y="16416"/>
                  <a:pt x="6" y="17541"/>
                  <a:pt x="0" y="18203"/>
                </a:cubicBezTo>
                <a:cubicBezTo>
                  <a:pt x="-2" y="18423"/>
                  <a:pt x="6" y="18592"/>
                  <a:pt x="25" y="18653"/>
                </a:cubicBezTo>
                <a:cubicBezTo>
                  <a:pt x="112" y="18928"/>
                  <a:pt x="1123" y="19221"/>
                  <a:pt x="2319" y="19318"/>
                </a:cubicBezTo>
                <a:cubicBezTo>
                  <a:pt x="2892" y="19364"/>
                  <a:pt x="4175" y="19285"/>
                  <a:pt x="4732" y="19171"/>
                </a:cubicBezTo>
                <a:cubicBezTo>
                  <a:pt x="7090" y="18688"/>
                  <a:pt x="8419" y="16824"/>
                  <a:pt x="7787" y="14887"/>
                </a:cubicBezTo>
                <a:cubicBezTo>
                  <a:pt x="7471" y="13918"/>
                  <a:pt x="6626" y="13112"/>
                  <a:pt x="4450" y="11707"/>
                </a:cubicBezTo>
                <a:cubicBezTo>
                  <a:pt x="2209" y="10259"/>
                  <a:pt x="1770" y="9778"/>
                  <a:pt x="1773" y="8767"/>
                </a:cubicBezTo>
                <a:cubicBezTo>
                  <a:pt x="1774" y="8312"/>
                  <a:pt x="1817" y="8121"/>
                  <a:pt x="1970" y="7893"/>
                </a:cubicBezTo>
                <a:cubicBezTo>
                  <a:pt x="2541" y="7043"/>
                  <a:pt x="3755" y="6638"/>
                  <a:pt x="5152" y="6832"/>
                </a:cubicBezTo>
                <a:cubicBezTo>
                  <a:pt x="6419" y="7009"/>
                  <a:pt x="7073" y="7461"/>
                  <a:pt x="7291" y="8310"/>
                </a:cubicBezTo>
                <a:cubicBezTo>
                  <a:pt x="7390" y="8696"/>
                  <a:pt x="7420" y="8738"/>
                  <a:pt x="7477" y="8585"/>
                </a:cubicBezTo>
                <a:cubicBezTo>
                  <a:pt x="7515" y="8485"/>
                  <a:pt x="7548" y="7985"/>
                  <a:pt x="7553" y="7474"/>
                </a:cubicBezTo>
                <a:cubicBezTo>
                  <a:pt x="7562" y="6570"/>
                  <a:pt x="7558" y="6546"/>
                  <a:pt x="7367" y="6546"/>
                </a:cubicBezTo>
                <a:cubicBezTo>
                  <a:pt x="7259" y="6546"/>
                  <a:pt x="6843" y="6492"/>
                  <a:pt x="6443" y="6427"/>
                </a:cubicBezTo>
                <a:cubicBezTo>
                  <a:pt x="5935" y="6345"/>
                  <a:pt x="5255" y="6317"/>
                  <a:pt x="4605" y="6337"/>
                </a:cubicBezTo>
                <a:close/>
                <a:moveTo>
                  <a:pt x="14405" y="6553"/>
                </a:moveTo>
                <a:cubicBezTo>
                  <a:pt x="13000" y="6553"/>
                  <a:pt x="11848" y="6581"/>
                  <a:pt x="11848" y="6614"/>
                </a:cubicBezTo>
                <a:cubicBezTo>
                  <a:pt x="11848" y="6647"/>
                  <a:pt x="12078" y="6688"/>
                  <a:pt x="12356" y="6706"/>
                </a:cubicBezTo>
                <a:cubicBezTo>
                  <a:pt x="12974" y="6747"/>
                  <a:pt x="13312" y="6932"/>
                  <a:pt x="13472" y="7314"/>
                </a:cubicBezTo>
                <a:cubicBezTo>
                  <a:pt x="13644" y="7725"/>
                  <a:pt x="13594" y="18061"/>
                  <a:pt x="13418" y="18381"/>
                </a:cubicBezTo>
                <a:cubicBezTo>
                  <a:pt x="13223" y="18737"/>
                  <a:pt x="12959" y="18909"/>
                  <a:pt x="12505" y="18975"/>
                </a:cubicBezTo>
                <a:cubicBezTo>
                  <a:pt x="12199" y="19020"/>
                  <a:pt x="12747" y="19047"/>
                  <a:pt x="14450" y="19074"/>
                </a:cubicBezTo>
                <a:cubicBezTo>
                  <a:pt x="18950" y="19147"/>
                  <a:pt x="20887" y="19148"/>
                  <a:pt x="21059" y="19074"/>
                </a:cubicBezTo>
                <a:cubicBezTo>
                  <a:pt x="21261" y="18988"/>
                  <a:pt x="21492" y="18246"/>
                  <a:pt x="21575" y="17416"/>
                </a:cubicBezTo>
                <a:cubicBezTo>
                  <a:pt x="21591" y="17255"/>
                  <a:pt x="21598" y="17134"/>
                  <a:pt x="21594" y="17054"/>
                </a:cubicBezTo>
                <a:cubicBezTo>
                  <a:pt x="21583" y="16813"/>
                  <a:pt x="21482" y="16935"/>
                  <a:pt x="21298" y="17421"/>
                </a:cubicBezTo>
                <a:cubicBezTo>
                  <a:pt x="21105" y="17933"/>
                  <a:pt x="20600" y="18376"/>
                  <a:pt x="20086" y="18482"/>
                </a:cubicBezTo>
                <a:cubicBezTo>
                  <a:pt x="19494" y="18604"/>
                  <a:pt x="18044" y="18649"/>
                  <a:pt x="17155" y="18572"/>
                </a:cubicBezTo>
                <a:cubicBezTo>
                  <a:pt x="15604" y="18438"/>
                  <a:pt x="15439" y="18254"/>
                  <a:pt x="15304" y="16522"/>
                </a:cubicBezTo>
                <a:cubicBezTo>
                  <a:pt x="15253" y="15877"/>
                  <a:pt x="15226" y="13573"/>
                  <a:pt x="15242" y="11403"/>
                </a:cubicBezTo>
                <a:cubicBezTo>
                  <a:pt x="15267" y="7862"/>
                  <a:pt x="15285" y="7427"/>
                  <a:pt x="15425" y="7179"/>
                </a:cubicBezTo>
                <a:cubicBezTo>
                  <a:pt x="15605" y="6861"/>
                  <a:pt x="16013" y="6690"/>
                  <a:pt x="16589" y="6690"/>
                </a:cubicBezTo>
                <a:cubicBezTo>
                  <a:pt x="16791" y="6690"/>
                  <a:pt x="16958" y="6661"/>
                  <a:pt x="16958" y="6623"/>
                </a:cubicBezTo>
                <a:cubicBezTo>
                  <a:pt x="16958" y="6581"/>
                  <a:pt x="15950" y="6553"/>
                  <a:pt x="14405" y="6553"/>
                </a:cubicBezTo>
                <a:close/>
                <a:moveTo>
                  <a:pt x="20194" y="20327"/>
                </a:moveTo>
                <a:lnTo>
                  <a:pt x="10620" y="20329"/>
                </a:lnTo>
                <a:cubicBezTo>
                  <a:pt x="5353" y="20331"/>
                  <a:pt x="1146" y="20346"/>
                  <a:pt x="1271" y="20363"/>
                </a:cubicBezTo>
                <a:cubicBezTo>
                  <a:pt x="1396" y="20379"/>
                  <a:pt x="3551" y="20668"/>
                  <a:pt x="6059" y="21002"/>
                </a:cubicBezTo>
                <a:cubicBezTo>
                  <a:pt x="8568" y="21337"/>
                  <a:pt x="10742" y="21593"/>
                  <a:pt x="10893" y="21574"/>
                </a:cubicBezTo>
                <a:cubicBezTo>
                  <a:pt x="11043" y="21556"/>
                  <a:pt x="13198" y="21269"/>
                  <a:pt x="15681" y="20935"/>
                </a:cubicBezTo>
                <a:lnTo>
                  <a:pt x="20194" y="20327"/>
                </a:lnTo>
                <a:close/>
              </a:path>
            </a:pathLst>
          </a:custGeom>
          <a:ln w="3175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17081019" y="1886123"/>
            <a:ext cx="3893692" cy="114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MENTOR.</a:t>
            </a:r>
          </a:p>
        </p:txBody>
      </p:sp>
      <p:sp>
        <p:nvSpPr>
          <p:cNvPr id="52" name="Shape 52"/>
          <p:cNvSpPr/>
          <p:nvPr/>
        </p:nvSpPr>
        <p:spPr>
          <a:xfrm>
            <a:off x="16535942" y="2927754"/>
            <a:ext cx="4983846" cy="114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MOBILIZAR.</a:t>
            </a:r>
          </a:p>
        </p:txBody>
      </p:sp>
      <p:sp>
        <p:nvSpPr>
          <p:cNvPr id="53" name="Shape 53"/>
          <p:cNvSpPr/>
          <p:nvPr/>
        </p:nvSpPr>
        <p:spPr>
          <a:xfrm>
            <a:off x="16043017" y="3957071"/>
            <a:ext cx="5969696" cy="114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MULTIPLICAR.</a:t>
            </a:r>
          </a:p>
        </p:txBody>
      </p:sp>
      <p:sp>
        <p:nvSpPr>
          <p:cNvPr id="54" name="Shape 54"/>
          <p:cNvSpPr/>
          <p:nvPr/>
        </p:nvSpPr>
        <p:spPr>
          <a:xfrm>
            <a:off x="13059850" y="5642727"/>
            <a:ext cx="831644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14886091" y="6014235"/>
            <a:ext cx="4663958" cy="1333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69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Curso 2.3</a:t>
            </a:r>
          </a:p>
        </p:txBody>
      </p:sp>
      <p:sp>
        <p:nvSpPr>
          <p:cNvPr id="56" name="Shape 56"/>
          <p:cNvSpPr/>
          <p:nvPr/>
        </p:nvSpPr>
        <p:spPr>
          <a:xfrm>
            <a:off x="-560332" y="2620793"/>
            <a:ext cx="13421323" cy="38155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ctr" defTabSz="642937">
              <a:defRPr sz="10400">
                <a:solidFill>
                  <a:srgbClr val="FFFCF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Defendendo </a:t>
            </a:r>
          </a:p>
          <a:p>
            <a:pPr algn="ctr" defTabSz="642937">
              <a:defRPr sz="10400">
                <a:solidFill>
                  <a:srgbClr val="FFFCF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 Fé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hilcUK-1191957093.jp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-1238643"/>
            <a:ext cx="21591045" cy="1619328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3398763" y="457199"/>
            <a:ext cx="19568871" cy="182494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284" name="Shape 284"/>
          <p:cNvSpPr/>
          <p:nvPr/>
        </p:nvSpPr>
        <p:spPr>
          <a:xfrm>
            <a:off x="3545047" y="576604"/>
            <a:ext cx="19288443" cy="13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ctr">
              <a:defRPr b="1" sz="760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uFillTx/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Sinais óbvios de cultos feitos por homem</a:t>
            </a:r>
          </a:p>
        </p:txBody>
      </p:sp>
      <p:grpSp>
        <p:nvGrpSpPr>
          <p:cNvPr id="287" name="Group 287"/>
          <p:cNvGrpSpPr/>
          <p:nvPr/>
        </p:nvGrpSpPr>
        <p:grpSpPr>
          <a:xfrm>
            <a:off x="3809999" y="2743200"/>
            <a:ext cx="9906002" cy="1524000"/>
            <a:chOff x="0" y="0"/>
            <a:chExt cx="9906000" cy="1524000"/>
          </a:xfrm>
        </p:grpSpPr>
        <p:sp>
          <p:nvSpPr>
            <p:cNvPr id="285" name="Shape 285"/>
            <p:cNvSpPr/>
            <p:nvPr/>
          </p:nvSpPr>
          <p:spPr>
            <a:xfrm>
              <a:off x="-1" y="0"/>
              <a:ext cx="9906002" cy="152400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-1" y="269443"/>
              <a:ext cx="8890765" cy="9851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1.  O Problema da Origem</a:t>
              </a:r>
            </a:p>
          </p:txBody>
        </p:sp>
      </p:grpSp>
      <p:grpSp>
        <p:nvGrpSpPr>
          <p:cNvPr id="290" name="Group 290"/>
          <p:cNvGrpSpPr/>
          <p:nvPr/>
        </p:nvGrpSpPr>
        <p:grpSpPr>
          <a:xfrm>
            <a:off x="3810000" y="5755843"/>
            <a:ext cx="10820400" cy="985114"/>
            <a:chOff x="0" y="-6349"/>
            <a:chExt cx="10820399" cy="985113"/>
          </a:xfrm>
        </p:grpSpPr>
        <p:sp>
          <p:nvSpPr>
            <p:cNvPr id="288" name="Shape 288"/>
            <p:cNvSpPr/>
            <p:nvPr/>
          </p:nvSpPr>
          <p:spPr>
            <a:xfrm>
              <a:off x="0" y="29006"/>
              <a:ext cx="10820400" cy="91440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-6350"/>
              <a:ext cx="8100735" cy="9851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2.  O Problema da Ética</a:t>
              </a:r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3810000" y="8194243"/>
            <a:ext cx="10820400" cy="985114"/>
            <a:chOff x="0" y="-6349"/>
            <a:chExt cx="10820399" cy="985113"/>
          </a:xfrm>
        </p:grpSpPr>
        <p:sp>
          <p:nvSpPr>
            <p:cNvPr id="291" name="Shape 291"/>
            <p:cNvSpPr/>
            <p:nvPr/>
          </p:nvSpPr>
          <p:spPr>
            <a:xfrm>
              <a:off x="0" y="29006"/>
              <a:ext cx="10820400" cy="91440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-6350"/>
              <a:ext cx="10128072" cy="9851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3.  O Problems da Autoridade</a:t>
              </a:r>
            </a:p>
          </p:txBody>
        </p:sp>
      </p:grpSp>
      <p:grpSp>
        <p:nvGrpSpPr>
          <p:cNvPr id="296" name="Group 296"/>
          <p:cNvGrpSpPr/>
          <p:nvPr/>
        </p:nvGrpSpPr>
        <p:grpSpPr>
          <a:xfrm>
            <a:off x="3962399" y="10785043"/>
            <a:ext cx="12192001" cy="985114"/>
            <a:chOff x="0" y="-6349"/>
            <a:chExt cx="12192000" cy="985113"/>
          </a:xfrm>
        </p:grpSpPr>
        <p:sp>
          <p:nvSpPr>
            <p:cNvPr id="294" name="Shape 294"/>
            <p:cNvSpPr/>
            <p:nvPr/>
          </p:nvSpPr>
          <p:spPr>
            <a:xfrm>
              <a:off x="0" y="29006"/>
              <a:ext cx="12192000" cy="91440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0" y="-6350"/>
              <a:ext cx="10827465" cy="9851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>
                <a:defRPr b="1" sz="5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4.  O Problema de Consistência</a:t>
              </a:r>
            </a:p>
          </p:txBody>
        </p:sp>
      </p:grpSp>
      <p:pic>
        <p:nvPicPr>
          <p:cNvPr id="297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  <p:bldP build="whole" bldLvl="1" animBg="1" rev="0" advAuto="0" spid="296" grpId="4"/>
      <p:bldP build="whole" bldLvl="1" animBg="1" rev="0" advAuto="0" spid="287" grpId="1"/>
      <p:bldP build="whole" bldLvl="1" animBg="1" rev="0" advAuto="0" spid="293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Crusader-1083520789.jpe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-800910"/>
            <a:ext cx="21427911" cy="1607093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12192000" y="2286000"/>
            <a:ext cx="8839200" cy="10210800"/>
          </a:xfrm>
          <a:prstGeom prst="rect">
            <a:avLst/>
          </a:prstGeom>
          <a:solidFill>
            <a:srgbClr val="CCFFFF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302" name="Shape 302"/>
          <p:cNvSpPr/>
          <p:nvPr/>
        </p:nvSpPr>
        <p:spPr>
          <a:xfrm>
            <a:off x="3352800" y="2286000"/>
            <a:ext cx="8534400" cy="10210800"/>
          </a:xfrm>
          <a:prstGeom prst="rect">
            <a:avLst/>
          </a:prstGeom>
          <a:solidFill>
            <a:srgbClr val="CCFFFF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grpSp>
        <p:nvGrpSpPr>
          <p:cNvPr id="305" name="Group 305"/>
          <p:cNvGrpSpPr/>
          <p:nvPr/>
        </p:nvGrpSpPr>
        <p:grpSpPr>
          <a:xfrm>
            <a:off x="3657600" y="457200"/>
            <a:ext cx="17068800" cy="1676400"/>
            <a:chOff x="0" y="0"/>
            <a:chExt cx="17068800" cy="1676400"/>
          </a:xfrm>
        </p:grpSpPr>
        <p:sp>
          <p:nvSpPr>
            <p:cNvPr id="303" name="Shape 303"/>
            <p:cNvSpPr/>
            <p:nvPr/>
          </p:nvSpPr>
          <p:spPr>
            <a:xfrm>
              <a:off x="0" y="0"/>
              <a:ext cx="17068800" cy="1676400"/>
            </a:xfrm>
            <a:prstGeom prst="rect">
              <a:avLst/>
            </a:prstGeom>
            <a:solidFill>
              <a:srgbClr val="0066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261580" y="257810"/>
              <a:ext cx="16545640" cy="11607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6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Distinções entre Panteísmo e Monoteísmo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5387975" y="2438400"/>
            <a:ext cx="3278406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Panteísmo</a:t>
            </a:r>
          </a:p>
        </p:txBody>
      </p:sp>
      <p:sp>
        <p:nvSpPr>
          <p:cNvPr id="307" name="Shape 307"/>
          <p:cNvSpPr/>
          <p:nvPr/>
        </p:nvSpPr>
        <p:spPr>
          <a:xfrm>
            <a:off x="15246350" y="2438400"/>
            <a:ext cx="3785315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Monoteísmo</a:t>
            </a:r>
          </a:p>
        </p:txBody>
      </p:sp>
      <p:sp>
        <p:nvSpPr>
          <p:cNvPr id="308" name="Shape 308"/>
          <p:cNvSpPr/>
          <p:nvPr/>
        </p:nvSpPr>
        <p:spPr>
          <a:xfrm>
            <a:off x="3810000" y="3810000"/>
            <a:ext cx="6248172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Tudo é Deus; Deus é tudo.</a:t>
            </a:r>
          </a:p>
        </p:txBody>
      </p:sp>
      <p:sp>
        <p:nvSpPr>
          <p:cNvPr id="309" name="Shape 309"/>
          <p:cNvSpPr/>
          <p:nvPr/>
        </p:nvSpPr>
        <p:spPr>
          <a:xfrm>
            <a:off x="12647105" y="3719438"/>
            <a:ext cx="7649886" cy="1309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Deus criou tudo; Ele está acima 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de tudo.</a:t>
            </a:r>
          </a:p>
        </p:txBody>
      </p:sp>
      <p:sp>
        <p:nvSpPr>
          <p:cNvPr id="310" name="Shape 310"/>
          <p:cNvSpPr/>
          <p:nvPr/>
        </p:nvSpPr>
        <p:spPr>
          <a:xfrm>
            <a:off x="3657600" y="4876800"/>
            <a:ext cx="6774280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Deus é uma força impessoal.</a:t>
            </a:r>
          </a:p>
        </p:txBody>
      </p:sp>
      <p:sp>
        <p:nvSpPr>
          <p:cNvPr id="311" name="Shape 311"/>
          <p:cNvSpPr/>
          <p:nvPr/>
        </p:nvSpPr>
        <p:spPr>
          <a:xfrm>
            <a:off x="12647105" y="5117269"/>
            <a:ext cx="6379142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Deus é um criador pessoal.</a:t>
            </a:r>
          </a:p>
        </p:txBody>
      </p:sp>
      <p:sp>
        <p:nvSpPr>
          <p:cNvPr id="312" name="Shape 312"/>
          <p:cNvSpPr/>
          <p:nvPr/>
        </p:nvSpPr>
        <p:spPr>
          <a:xfrm>
            <a:off x="3552825" y="5943600"/>
            <a:ext cx="7621112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O universo é uma alma coletiva.</a:t>
            </a:r>
            <a:r>
              <a:t>”</a:t>
            </a:r>
          </a:p>
        </p:txBody>
      </p:sp>
      <p:sp>
        <p:nvSpPr>
          <p:cNvPr id="313" name="Shape 313"/>
          <p:cNvSpPr/>
          <p:nvPr/>
        </p:nvSpPr>
        <p:spPr>
          <a:xfrm>
            <a:off x="12649200" y="5943600"/>
            <a:ext cx="6124893" cy="737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 universo é uma criação.</a:t>
            </a:r>
          </a:p>
        </p:txBody>
      </p:sp>
      <p:sp>
        <p:nvSpPr>
          <p:cNvPr id="314" name="Shape 314"/>
          <p:cNvSpPr/>
          <p:nvPr/>
        </p:nvSpPr>
        <p:spPr>
          <a:xfrm>
            <a:off x="3584575" y="7620000"/>
            <a:ext cx="7717354" cy="1309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Tudo é definido por sua conexão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com tudo o mais no universo.</a:t>
            </a:r>
          </a:p>
        </p:txBody>
      </p:sp>
      <p:sp>
        <p:nvSpPr>
          <p:cNvPr id="315" name="Shape 315"/>
          <p:cNvSpPr/>
          <p:nvPr/>
        </p:nvSpPr>
        <p:spPr>
          <a:xfrm>
            <a:off x="12725400" y="7620000"/>
            <a:ext cx="7801690" cy="1309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Tudo é definido por sua distinção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de tudo o mais no universo.</a:t>
            </a:r>
          </a:p>
        </p:txBody>
      </p:sp>
      <p:sp>
        <p:nvSpPr>
          <p:cNvPr id="316" name="Shape 316"/>
          <p:cNvSpPr/>
          <p:nvPr/>
        </p:nvSpPr>
        <p:spPr>
          <a:xfrm>
            <a:off x="3657600" y="9906000"/>
            <a:ext cx="7820293" cy="26212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 sz="4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O objetivo é perder seu senso de</a:t>
            </a:r>
          </a:p>
          <a:p>
            <a:pPr defTabSz="457200">
              <a:defRPr sz="4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consciência pessoal, e perceber </a:t>
            </a:r>
          </a:p>
          <a:p>
            <a:pPr defTabSz="457200">
              <a:defRPr sz="4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sua unicidade com o Cosmos.</a:t>
            </a:r>
          </a:p>
        </p:txBody>
      </p:sp>
      <p:sp>
        <p:nvSpPr>
          <p:cNvPr id="317" name="Shape 317"/>
          <p:cNvSpPr/>
          <p:nvPr/>
        </p:nvSpPr>
        <p:spPr>
          <a:xfrm>
            <a:off x="12689273" y="9867899"/>
            <a:ext cx="7565550" cy="24522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O objetivo é reconhecer o 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relacionamento de alguém com 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o Criador e submeter-se à Sua </a:t>
            </a: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autoridade.</a:t>
            </a:r>
          </a:p>
        </p:txBody>
      </p:sp>
      <p:pic>
        <p:nvPicPr>
          <p:cNvPr id="318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6"/>
      <p:bldP build="whole" bldLvl="1" animBg="1" rev="0" advAuto="0" spid="311" grpId="4"/>
      <p:bldP build="whole" bldLvl="1" animBg="1" rev="0" advAuto="0" spid="312" grpId="5"/>
      <p:bldP build="whole" bldLvl="1" animBg="1" rev="0" advAuto="0" spid="315" grpId="8"/>
      <p:bldP build="whole" bldLvl="1" animBg="1" rev="0" advAuto="0" spid="316" grpId="9"/>
      <p:bldP build="whole" bldLvl="1" animBg="1" rev="0" advAuto="0" spid="317" grpId="10"/>
      <p:bldP build="whole" bldLvl="1" animBg="1" rev="0" advAuto="0" spid="310" grpId="3"/>
      <p:bldP build="whole" bldLvl="1" animBg="1" rev="0" advAuto="0" spid="314" grpId="7"/>
      <p:bldP build="whole" bldLvl="1" animBg="1" rev="0" advAuto="0" spid="308" grpId="1"/>
      <p:bldP build="whole" bldLvl="1" animBg="1" rev="0" advAuto="0" spid="309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Crusader-1083520789.jpe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904" y="-1143595"/>
            <a:ext cx="21337587" cy="1600319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5321300" y="304800"/>
            <a:ext cx="13610650" cy="1194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7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80808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Problemas Com o Panteísmo</a:t>
            </a:r>
          </a:p>
        </p:txBody>
      </p:sp>
      <p:sp>
        <p:nvSpPr>
          <p:cNvPr id="322" name="Shape 322"/>
          <p:cNvSpPr/>
          <p:nvPr/>
        </p:nvSpPr>
        <p:spPr>
          <a:xfrm>
            <a:off x="4267200" y="1828800"/>
            <a:ext cx="4662111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Problema #1:</a:t>
            </a:r>
          </a:p>
        </p:txBody>
      </p:sp>
      <p:grpSp>
        <p:nvGrpSpPr>
          <p:cNvPr id="325" name="Group 325"/>
          <p:cNvGrpSpPr/>
          <p:nvPr/>
        </p:nvGrpSpPr>
        <p:grpSpPr>
          <a:xfrm>
            <a:off x="9448800" y="1828800"/>
            <a:ext cx="11125200" cy="1066800"/>
            <a:chOff x="0" y="0"/>
            <a:chExt cx="11125200" cy="1066800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11125200" cy="10668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1400313" y="16274"/>
              <a:ext cx="8324574" cy="10342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problema do </a:t>
              </a:r>
              <a:r>
                <a:rPr u="sng"/>
                <a:t>Design</a:t>
              </a:r>
            </a:p>
          </p:txBody>
        </p:sp>
      </p:grpSp>
      <p:sp>
        <p:nvSpPr>
          <p:cNvPr id="326" name="Shape 326"/>
          <p:cNvSpPr/>
          <p:nvPr/>
        </p:nvSpPr>
        <p:spPr>
          <a:xfrm>
            <a:off x="4267200" y="5638800"/>
            <a:ext cx="4662111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Problema #2:</a:t>
            </a:r>
          </a:p>
        </p:txBody>
      </p:sp>
      <p:grpSp>
        <p:nvGrpSpPr>
          <p:cNvPr id="329" name="Group 329"/>
          <p:cNvGrpSpPr/>
          <p:nvPr/>
        </p:nvGrpSpPr>
        <p:grpSpPr>
          <a:xfrm>
            <a:off x="9448800" y="5638800"/>
            <a:ext cx="11125200" cy="1066800"/>
            <a:chOff x="0" y="0"/>
            <a:chExt cx="11125200" cy="1066800"/>
          </a:xfrm>
        </p:grpSpPr>
        <p:sp>
          <p:nvSpPr>
            <p:cNvPr id="327" name="Shape 327"/>
            <p:cNvSpPr/>
            <p:nvPr/>
          </p:nvSpPr>
          <p:spPr>
            <a:xfrm>
              <a:off x="0" y="0"/>
              <a:ext cx="11125200" cy="10668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494509" y="84046"/>
              <a:ext cx="8136182" cy="8987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b="1"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problema da </a:t>
              </a:r>
              <a:r>
                <a:rPr u="sng"/>
                <a:t>Relevância</a:t>
              </a:r>
            </a:p>
          </p:txBody>
        </p:sp>
      </p:grpSp>
      <p:sp>
        <p:nvSpPr>
          <p:cNvPr id="330" name="Shape 330"/>
          <p:cNvSpPr/>
          <p:nvPr/>
        </p:nvSpPr>
        <p:spPr>
          <a:xfrm>
            <a:off x="4267200" y="9144000"/>
            <a:ext cx="4662111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Problema #3:</a:t>
            </a:r>
          </a:p>
        </p:txBody>
      </p:sp>
      <p:grpSp>
        <p:nvGrpSpPr>
          <p:cNvPr id="333" name="Group 333"/>
          <p:cNvGrpSpPr/>
          <p:nvPr/>
        </p:nvGrpSpPr>
        <p:grpSpPr>
          <a:xfrm>
            <a:off x="9448800" y="9144000"/>
            <a:ext cx="11125200" cy="1066800"/>
            <a:chOff x="0" y="0"/>
            <a:chExt cx="11125200" cy="1066800"/>
          </a:xfrm>
        </p:grpSpPr>
        <p:sp>
          <p:nvSpPr>
            <p:cNvPr id="331" name="Shape 331"/>
            <p:cNvSpPr/>
            <p:nvPr/>
          </p:nvSpPr>
          <p:spPr>
            <a:xfrm>
              <a:off x="0" y="0"/>
              <a:ext cx="11125200" cy="10668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2" name="Shape 332"/>
            <p:cNvSpPr/>
            <p:nvPr/>
          </p:nvSpPr>
          <p:spPr>
            <a:xfrm>
              <a:off x="1301343" y="84046"/>
              <a:ext cx="8522514" cy="8987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b="1"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problema da </a:t>
              </a:r>
              <a:r>
                <a:rPr u="sng"/>
                <a:t>Contradição</a:t>
              </a:r>
            </a:p>
          </p:txBody>
        </p:sp>
      </p:grpSp>
      <p:grpSp>
        <p:nvGrpSpPr>
          <p:cNvPr id="336" name="Group 336"/>
          <p:cNvGrpSpPr/>
          <p:nvPr/>
        </p:nvGrpSpPr>
        <p:grpSpPr>
          <a:xfrm>
            <a:off x="4724400" y="3352800"/>
            <a:ext cx="16306800" cy="1828800"/>
            <a:chOff x="0" y="0"/>
            <a:chExt cx="16306800" cy="1828800"/>
          </a:xfrm>
        </p:grpSpPr>
        <p:sp>
          <p:nvSpPr>
            <p:cNvPr id="334" name="Shape 334"/>
            <p:cNvSpPr/>
            <p:nvPr/>
          </p:nvSpPr>
          <p:spPr>
            <a:xfrm>
              <a:off x="0" y="0"/>
              <a:ext cx="16306800" cy="1828800"/>
            </a:xfrm>
            <a:prstGeom prst="rect">
              <a:avLst/>
            </a:prstGeom>
            <a:solidFill>
              <a:srgbClr val="0066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5" name="Shape 335"/>
            <p:cNvSpPr/>
            <p:nvPr/>
          </p:nvSpPr>
          <p:spPr>
            <a:xfrm>
              <a:off x="502427" y="465046"/>
              <a:ext cx="15301946" cy="8987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Uma força impessoal não pode criar design e ordem. </a:t>
              </a:r>
            </a:p>
          </p:txBody>
        </p:sp>
      </p:grpSp>
      <p:grpSp>
        <p:nvGrpSpPr>
          <p:cNvPr id="339" name="Group 339"/>
          <p:cNvGrpSpPr/>
          <p:nvPr/>
        </p:nvGrpSpPr>
        <p:grpSpPr>
          <a:xfrm>
            <a:off x="4724400" y="7010400"/>
            <a:ext cx="16306800" cy="1828800"/>
            <a:chOff x="0" y="0"/>
            <a:chExt cx="16306800" cy="1828800"/>
          </a:xfrm>
        </p:grpSpPr>
        <p:sp>
          <p:nvSpPr>
            <p:cNvPr id="337" name="Shape 337"/>
            <p:cNvSpPr/>
            <p:nvPr/>
          </p:nvSpPr>
          <p:spPr>
            <a:xfrm>
              <a:off x="0" y="0"/>
              <a:ext cx="16306800" cy="1828800"/>
            </a:xfrm>
            <a:prstGeom prst="rect">
              <a:avLst/>
            </a:prstGeom>
            <a:solidFill>
              <a:srgbClr val="0066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1473221" y="96746"/>
              <a:ext cx="13360359" cy="16353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Seria impossível que uma criatura pessoal se </a:t>
              </a:r>
            </a:p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relacionasse com um ser coletivo impessoal.</a:t>
              </a:r>
            </a:p>
          </p:txBody>
        </p:sp>
      </p:grpSp>
      <p:grpSp>
        <p:nvGrpSpPr>
          <p:cNvPr id="342" name="Group 342"/>
          <p:cNvGrpSpPr/>
          <p:nvPr/>
        </p:nvGrpSpPr>
        <p:grpSpPr>
          <a:xfrm>
            <a:off x="3914559" y="10515600"/>
            <a:ext cx="17462070" cy="1878767"/>
            <a:chOff x="-354865" y="0"/>
            <a:chExt cx="17462069" cy="1878766"/>
          </a:xfrm>
        </p:grpSpPr>
        <p:sp>
          <p:nvSpPr>
            <p:cNvPr id="340" name="Shape 340"/>
            <p:cNvSpPr/>
            <p:nvPr/>
          </p:nvSpPr>
          <p:spPr>
            <a:xfrm>
              <a:off x="0" y="0"/>
              <a:ext cx="16752339" cy="1878767"/>
            </a:xfrm>
            <a:prstGeom prst="rect">
              <a:avLst/>
            </a:prstGeom>
            <a:solidFill>
              <a:srgbClr val="0066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-354866" y="99390"/>
              <a:ext cx="17462071" cy="16799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panteísmo pressupõe que as contradições são naturais. </a:t>
              </a:r>
            </a:p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Se isso fosse verdade, tudo perderia seu significado.</a:t>
              </a:r>
            </a:p>
          </p:txBody>
        </p:sp>
      </p:grpSp>
      <p:pic>
        <p:nvPicPr>
          <p:cNvPr id="343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9" grpId="5"/>
      <p:bldP build="whole" bldLvl="1" animBg="1" rev="0" advAuto="0" spid="330" grpId="7"/>
      <p:bldP build="whole" bldLvl="1" animBg="1" rev="0" advAuto="0" spid="336" grpId="3"/>
      <p:bldP build="whole" bldLvl="1" animBg="1" rev="0" advAuto="0" spid="342" grpId="9"/>
      <p:bldP build="whole" bldLvl="1" animBg="1" rev="0" advAuto="0" spid="326" grpId="4"/>
      <p:bldP build="whole" bldLvl="1" animBg="1" rev="0" advAuto="0" spid="333" grpId="8"/>
      <p:bldP build="whole" bldLvl="1" animBg="1" rev="0" advAuto="0" spid="325" grpId="2"/>
      <p:bldP build="whole" bldLvl="1" animBg="1" rev="0" advAuto="0" spid="339" grpId="6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9753600" y="304800"/>
            <a:ext cx="4876800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346" name="Shape 346"/>
          <p:cNvSpPr/>
          <p:nvPr/>
        </p:nvSpPr>
        <p:spPr>
          <a:xfrm flipH="1">
            <a:off x="5181599" y="1828800"/>
            <a:ext cx="5181602" cy="47244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349" name="Group 349"/>
          <p:cNvGrpSpPr/>
          <p:nvPr/>
        </p:nvGrpSpPr>
        <p:grpSpPr>
          <a:xfrm>
            <a:off x="4419600" y="6375265"/>
            <a:ext cx="1066800" cy="965469"/>
            <a:chOff x="0" y="0"/>
            <a:chExt cx="1066800" cy="965467"/>
          </a:xfrm>
        </p:grpSpPr>
        <p:sp>
          <p:nvSpPr>
            <p:cNvPr id="347" name="Shape 347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350" name="Shape 350"/>
          <p:cNvSpPr/>
          <p:nvPr/>
        </p:nvSpPr>
        <p:spPr>
          <a:xfrm>
            <a:off x="3060700" y="7772400"/>
            <a:ext cx="4770855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Auto-Indulgência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3809999" y="9906000"/>
            <a:ext cx="17068801" cy="2438400"/>
            <a:chOff x="0" y="0"/>
            <a:chExt cx="17068800" cy="2438400"/>
          </a:xfrm>
        </p:grpSpPr>
        <p:sp>
          <p:nvSpPr>
            <p:cNvPr id="351" name="Shape 351"/>
            <p:cNvSpPr/>
            <p:nvPr/>
          </p:nvSpPr>
          <p:spPr>
            <a:xfrm>
              <a:off x="0" y="0"/>
              <a:ext cx="17068800" cy="2438400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0" y="401547"/>
              <a:ext cx="15550612" cy="163530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sz="5000">
                  <a:latin typeface="Arial"/>
                  <a:ea typeface="Arial"/>
                  <a:cs typeface="Arial"/>
                  <a:sym typeface="Arial"/>
                </a:defRPr>
              </a:pPr>
              <a:r>
                <a:t>Os homens, por natureza tendem a auto-indulgência. </a:t>
              </a:r>
            </a:p>
            <a:p>
              <a:pPr>
                <a:defRPr sz="5000">
                  <a:latin typeface="Arial"/>
                  <a:ea typeface="Arial"/>
                  <a:cs typeface="Arial"/>
                  <a:sym typeface="Arial"/>
                </a:defRPr>
              </a:pPr>
              <a:r>
                <a:t>Ele procura a satisfação de seus desejos.</a:t>
              </a:r>
            </a:p>
          </p:txBody>
        </p:sp>
      </p:grpSp>
      <p:pic>
        <p:nvPicPr>
          <p:cNvPr id="354" name="Screenshot 2016-11-04 09.39.05.png"/>
          <p:cNvPicPr>
            <a:picLocks noChangeAspect="1"/>
          </p:cNvPicPr>
          <p:nvPr/>
        </p:nvPicPr>
        <p:blipFill>
          <a:blip r:embed="rId2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9753600" y="304800"/>
            <a:ext cx="4876800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357" name="Shape 357"/>
          <p:cNvSpPr/>
          <p:nvPr/>
        </p:nvSpPr>
        <p:spPr>
          <a:xfrm flipH="1">
            <a:off x="5181599" y="1828800"/>
            <a:ext cx="5181602" cy="47244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360" name="Group 360"/>
          <p:cNvGrpSpPr/>
          <p:nvPr/>
        </p:nvGrpSpPr>
        <p:grpSpPr>
          <a:xfrm>
            <a:off x="4419600" y="6375265"/>
            <a:ext cx="1066800" cy="965469"/>
            <a:chOff x="0" y="0"/>
            <a:chExt cx="1066800" cy="965467"/>
          </a:xfrm>
        </p:grpSpPr>
        <p:sp>
          <p:nvSpPr>
            <p:cNvPr id="358" name="Shape 358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9" name="Shape 359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361" name="Shape 361"/>
          <p:cNvSpPr/>
          <p:nvPr/>
        </p:nvSpPr>
        <p:spPr>
          <a:xfrm>
            <a:off x="3060700" y="7772400"/>
            <a:ext cx="2601238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Ego</a:t>
            </a:r>
            <a:r>
              <a:t>í</a:t>
            </a:r>
            <a:r>
              <a:t>smo</a:t>
            </a:r>
          </a:p>
        </p:txBody>
      </p:sp>
      <p:sp>
        <p:nvSpPr>
          <p:cNvPr id="362" name="Shape 362"/>
          <p:cNvSpPr/>
          <p:nvPr/>
        </p:nvSpPr>
        <p:spPr>
          <a:xfrm>
            <a:off x="18002250" y="7772400"/>
            <a:ext cx="300724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Ascetismo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3809999" y="9906000"/>
            <a:ext cx="17068801" cy="2438400"/>
            <a:chOff x="0" y="0"/>
            <a:chExt cx="17068800" cy="2438400"/>
          </a:xfrm>
        </p:grpSpPr>
        <p:sp>
          <p:nvSpPr>
            <p:cNvPr id="363" name="Shape 363"/>
            <p:cNvSpPr/>
            <p:nvPr/>
          </p:nvSpPr>
          <p:spPr>
            <a:xfrm>
              <a:off x="0" y="0"/>
              <a:ext cx="17068800" cy="2438400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401547"/>
              <a:ext cx="15620065" cy="163530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sz="5000">
                  <a:latin typeface="Arial"/>
                  <a:ea typeface="Arial"/>
                  <a:cs typeface="Arial"/>
                  <a:sym typeface="Arial"/>
                </a:defRPr>
              </a:pPr>
              <a:r>
                <a:t>A auto-humilhação também não satisfaz.O hinduísmo </a:t>
              </a:r>
            </a:p>
            <a:p>
              <a:pPr>
                <a:defRPr sz="5000">
                  <a:latin typeface="Arial"/>
                  <a:ea typeface="Arial"/>
                  <a:cs typeface="Arial"/>
                  <a:sym typeface="Arial"/>
                </a:defRPr>
              </a:pPr>
              <a:r>
                <a:t>busca satisfação na auto-degradação.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14131113" y="1715719"/>
            <a:ext cx="5113374" cy="4798162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369" name="Group 369"/>
          <p:cNvGrpSpPr/>
          <p:nvPr/>
        </p:nvGrpSpPr>
        <p:grpSpPr>
          <a:xfrm>
            <a:off x="18745200" y="6375265"/>
            <a:ext cx="1066800" cy="965469"/>
            <a:chOff x="0" y="0"/>
            <a:chExt cx="1066800" cy="965467"/>
          </a:xfrm>
        </p:grpSpPr>
        <p:sp>
          <p:nvSpPr>
            <p:cNvPr id="367" name="Shape 367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370" name="Shape 370"/>
          <p:cNvSpPr/>
          <p:nvPr/>
        </p:nvSpPr>
        <p:spPr>
          <a:xfrm>
            <a:off x="9296400" y="5334000"/>
            <a:ext cx="62484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Class="exit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8" dur="2000" fill="hold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Class="exit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2000" fill="hold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4"/>
      <p:bldP build="whole" bldLvl="1" animBg="1" rev="0" advAuto="0" spid="369" grpId="3"/>
      <p:bldP build="whole" bldLvl="1" animBg="1" rev="0" advAuto="0" spid="360" grpId="5"/>
      <p:bldP build="whole" bldLvl="1" animBg="1" rev="0" advAuto="0" spid="366" grpId="2"/>
      <p:bldP build="whole" bldLvl="1" animBg="1" rev="0" advAuto="0" spid="37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5150" y="2514600"/>
            <a:ext cx="10553700" cy="868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2750" y="1609725"/>
            <a:ext cx="10858500" cy="1049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9753600" y="304800"/>
            <a:ext cx="4876800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379" name="Shape 379"/>
          <p:cNvSpPr/>
          <p:nvPr/>
        </p:nvSpPr>
        <p:spPr>
          <a:xfrm flipH="1">
            <a:off x="5181599" y="1828800"/>
            <a:ext cx="5181602" cy="47244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382" name="Group 382"/>
          <p:cNvGrpSpPr/>
          <p:nvPr/>
        </p:nvGrpSpPr>
        <p:grpSpPr>
          <a:xfrm>
            <a:off x="4419600" y="6375265"/>
            <a:ext cx="1066800" cy="965469"/>
            <a:chOff x="0" y="0"/>
            <a:chExt cx="1066800" cy="965467"/>
          </a:xfrm>
        </p:grpSpPr>
        <p:sp>
          <p:nvSpPr>
            <p:cNvPr id="380" name="Shape 380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383" name="Shape 383"/>
          <p:cNvSpPr/>
          <p:nvPr/>
        </p:nvSpPr>
        <p:spPr>
          <a:xfrm>
            <a:off x="3060700" y="7772400"/>
            <a:ext cx="2601238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Ego</a:t>
            </a:r>
            <a:r>
              <a:t>í</a:t>
            </a:r>
            <a:r>
              <a:t>smo</a:t>
            </a:r>
          </a:p>
        </p:txBody>
      </p:sp>
      <p:sp>
        <p:nvSpPr>
          <p:cNvPr id="384" name="Shape 384"/>
          <p:cNvSpPr/>
          <p:nvPr/>
        </p:nvSpPr>
        <p:spPr>
          <a:xfrm>
            <a:off x="18002250" y="7772400"/>
            <a:ext cx="300724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Ascetismo</a:t>
            </a:r>
          </a:p>
        </p:txBody>
      </p:sp>
      <p:grpSp>
        <p:nvGrpSpPr>
          <p:cNvPr id="387" name="Group 387"/>
          <p:cNvGrpSpPr/>
          <p:nvPr/>
        </p:nvGrpSpPr>
        <p:grpSpPr>
          <a:xfrm>
            <a:off x="3809999" y="9906000"/>
            <a:ext cx="17068801" cy="2438400"/>
            <a:chOff x="0" y="0"/>
            <a:chExt cx="17068800" cy="2438400"/>
          </a:xfrm>
        </p:grpSpPr>
        <p:sp>
          <p:nvSpPr>
            <p:cNvPr id="385" name="Shape 385"/>
            <p:cNvSpPr/>
            <p:nvPr/>
          </p:nvSpPr>
          <p:spPr>
            <a:xfrm>
              <a:off x="0" y="0"/>
              <a:ext cx="17068800" cy="2438400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0" y="401547"/>
              <a:ext cx="15620065" cy="163530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>
                <a:defRPr sz="5000">
                  <a:latin typeface="Arial"/>
                  <a:ea typeface="Arial"/>
                  <a:cs typeface="Arial"/>
                  <a:sym typeface="Arial"/>
                </a:defRPr>
              </a:pPr>
              <a:r>
                <a:t>A auto-humilhação também não satisfaz.O hinduísmo </a:t>
              </a:r>
            </a:p>
            <a:p>
              <a:pPr>
                <a:defRPr sz="5000">
                  <a:latin typeface="Arial"/>
                  <a:ea typeface="Arial"/>
                  <a:cs typeface="Arial"/>
                  <a:sym typeface="Arial"/>
                </a:defRPr>
              </a:pPr>
              <a:r>
                <a:t>busca satisfação na auto-degradação.</a:t>
              </a:r>
            </a:p>
          </p:txBody>
        </p:sp>
      </p:grpSp>
      <p:sp>
        <p:nvSpPr>
          <p:cNvPr id="388" name="Shape 388"/>
          <p:cNvSpPr/>
          <p:nvPr/>
        </p:nvSpPr>
        <p:spPr>
          <a:xfrm>
            <a:off x="14131113" y="1715719"/>
            <a:ext cx="5113374" cy="4798162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391" name="Group 391"/>
          <p:cNvGrpSpPr/>
          <p:nvPr/>
        </p:nvGrpSpPr>
        <p:grpSpPr>
          <a:xfrm>
            <a:off x="18745200" y="6375265"/>
            <a:ext cx="1066800" cy="965469"/>
            <a:chOff x="0" y="0"/>
            <a:chExt cx="1066800" cy="965467"/>
          </a:xfrm>
        </p:grpSpPr>
        <p:sp>
          <p:nvSpPr>
            <p:cNvPr id="389" name="Shape 389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392" name="Shape 392"/>
          <p:cNvSpPr/>
          <p:nvPr/>
        </p:nvSpPr>
        <p:spPr>
          <a:xfrm rot="10800000">
            <a:off x="13258800" y="5791200"/>
            <a:ext cx="47244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393" name="Shape 393"/>
          <p:cNvSpPr/>
          <p:nvPr/>
        </p:nvSpPr>
        <p:spPr>
          <a:xfrm flipH="1">
            <a:off x="12344399" y="2286000"/>
            <a:ext cx="1" cy="42672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396" name="Group 396"/>
          <p:cNvGrpSpPr/>
          <p:nvPr/>
        </p:nvGrpSpPr>
        <p:grpSpPr>
          <a:xfrm>
            <a:off x="11887200" y="6375265"/>
            <a:ext cx="1066800" cy="965469"/>
            <a:chOff x="0" y="0"/>
            <a:chExt cx="1066800" cy="965467"/>
          </a:xfrm>
        </p:grpSpPr>
        <p:sp>
          <p:nvSpPr>
            <p:cNvPr id="394" name="Shape 394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5" name="Shape 395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xit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" dur="2000" fill="hold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Class="exit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8" dur="2000" fill="hold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1"/>
      <p:bldP build="whole" bldLvl="1" animBg="1" rev="0" advAuto="0" spid="379" grpId="3"/>
      <p:bldP build="whole" bldLvl="1" animBg="1" rev="0" advAuto="0" spid="396" grpId="7"/>
      <p:bldP build="whole" bldLvl="1" animBg="1" rev="0" advAuto="0" spid="382" grpId="4"/>
      <p:bldP build="whole" bldLvl="1" animBg="1" rev="0" advAuto="0" spid="392" grpId="5"/>
      <p:bldP build="whole" bldLvl="1" animBg="1" rev="0" advAuto="0" spid="391" grpId="2"/>
      <p:bldP build="whole" bldLvl="1" animBg="1" rev="0" advAuto="0" spid="393" grpId="6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9753600" y="304800"/>
            <a:ext cx="4876800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399" name="Shape 399"/>
          <p:cNvSpPr/>
          <p:nvPr/>
        </p:nvSpPr>
        <p:spPr>
          <a:xfrm flipH="1">
            <a:off x="5181599" y="1828800"/>
            <a:ext cx="5181602" cy="47244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402" name="Group 402"/>
          <p:cNvGrpSpPr/>
          <p:nvPr/>
        </p:nvGrpSpPr>
        <p:grpSpPr>
          <a:xfrm>
            <a:off x="4419600" y="6375265"/>
            <a:ext cx="1066800" cy="965469"/>
            <a:chOff x="0" y="0"/>
            <a:chExt cx="1066800" cy="965467"/>
          </a:xfrm>
        </p:grpSpPr>
        <p:sp>
          <p:nvSpPr>
            <p:cNvPr id="400" name="Shape 400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Shape 401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405" name="Group 405"/>
          <p:cNvGrpSpPr/>
          <p:nvPr/>
        </p:nvGrpSpPr>
        <p:grpSpPr>
          <a:xfrm>
            <a:off x="1075984" y="9793566"/>
            <a:ext cx="21133198" cy="3050345"/>
            <a:chOff x="0" y="-31316"/>
            <a:chExt cx="21133196" cy="3050344"/>
          </a:xfrm>
        </p:grpSpPr>
        <p:sp>
          <p:nvSpPr>
            <p:cNvPr id="403" name="Shape 403"/>
            <p:cNvSpPr/>
            <p:nvPr/>
          </p:nvSpPr>
          <p:spPr>
            <a:xfrm>
              <a:off x="0" y="0"/>
              <a:ext cx="21133198" cy="3019029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95856" y="-31317"/>
              <a:ext cx="20677287" cy="292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Teoricamente, a supressão de todos os desejos nos impediria 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de ter qualquer insatisfação, mas também nos impediria de ter </a:t>
              </a: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t>qualquer satisfação.</a:t>
              </a:r>
            </a:p>
          </p:txBody>
        </p:sp>
      </p:grpSp>
      <p:sp>
        <p:nvSpPr>
          <p:cNvPr id="406" name="Shape 406"/>
          <p:cNvSpPr/>
          <p:nvPr/>
        </p:nvSpPr>
        <p:spPr>
          <a:xfrm>
            <a:off x="14131113" y="1715719"/>
            <a:ext cx="5113374" cy="4798162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409" name="Group 409"/>
          <p:cNvGrpSpPr/>
          <p:nvPr/>
        </p:nvGrpSpPr>
        <p:grpSpPr>
          <a:xfrm>
            <a:off x="18745200" y="6375265"/>
            <a:ext cx="1066800" cy="965469"/>
            <a:chOff x="0" y="0"/>
            <a:chExt cx="1066800" cy="965467"/>
          </a:xfrm>
        </p:grpSpPr>
        <p:sp>
          <p:nvSpPr>
            <p:cNvPr id="407" name="Shape 407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410" name="Shape 410"/>
          <p:cNvSpPr/>
          <p:nvPr/>
        </p:nvSpPr>
        <p:spPr>
          <a:xfrm rot="10800000">
            <a:off x="13258800" y="5791200"/>
            <a:ext cx="47244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411" name="Shape 411"/>
          <p:cNvSpPr/>
          <p:nvPr/>
        </p:nvSpPr>
        <p:spPr>
          <a:xfrm flipH="1">
            <a:off x="12344399" y="2286000"/>
            <a:ext cx="1" cy="42672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grpSp>
        <p:nvGrpSpPr>
          <p:cNvPr id="414" name="Group 414"/>
          <p:cNvGrpSpPr/>
          <p:nvPr/>
        </p:nvGrpSpPr>
        <p:grpSpPr>
          <a:xfrm>
            <a:off x="11887200" y="6375265"/>
            <a:ext cx="1066800" cy="965469"/>
            <a:chOff x="0" y="0"/>
            <a:chExt cx="1066800" cy="965467"/>
          </a:xfrm>
        </p:grpSpPr>
        <p:sp>
          <p:nvSpPr>
            <p:cNvPr id="412" name="Shape 412"/>
            <p:cNvSpPr/>
            <p:nvPr/>
          </p:nvSpPr>
          <p:spPr>
            <a:xfrm>
              <a:off x="0" y="25533"/>
              <a:ext cx="1066800" cy="914401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257810" y="0"/>
              <a:ext cx="551181" cy="9654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b="1" sz="5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415" name="Shape 415"/>
          <p:cNvSpPr/>
          <p:nvPr/>
        </p:nvSpPr>
        <p:spPr>
          <a:xfrm>
            <a:off x="3060700" y="7772400"/>
            <a:ext cx="4431824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Self-Indulgence</a:t>
            </a:r>
          </a:p>
        </p:txBody>
      </p:sp>
      <p:sp>
        <p:nvSpPr>
          <p:cNvPr id="416" name="Shape 416"/>
          <p:cNvSpPr/>
          <p:nvPr/>
        </p:nvSpPr>
        <p:spPr>
          <a:xfrm>
            <a:off x="16459200" y="7772400"/>
            <a:ext cx="453273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Self-Abasement</a:t>
            </a:r>
          </a:p>
        </p:txBody>
      </p:sp>
      <p:pic>
        <p:nvPicPr>
          <p:cNvPr id="417" name="Screenshot 2016-11-04 09.39.05.png"/>
          <p:cNvPicPr>
            <a:picLocks noChangeAspect="1"/>
          </p:cNvPicPr>
          <p:nvPr/>
        </p:nvPicPr>
        <p:blipFill>
          <a:blip r:embed="rId2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3"/>
      <p:bldP build="whole" bldLvl="1" animBg="1" rev="0" advAuto="0" spid="411" grpId="2"/>
      <p:bldP build="whole" bldLvl="1" animBg="1" rev="0" advAuto="0" spid="4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9059515" y="1275002"/>
            <a:ext cx="6264970" cy="2098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1531">
              <a:defRPr sz="100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I Pedro 3:15</a:t>
            </a:r>
          </a:p>
        </p:txBody>
      </p:sp>
      <p:sp>
        <p:nvSpPr>
          <p:cNvPr id="60" name="Shape 60"/>
          <p:cNvSpPr/>
          <p:nvPr/>
        </p:nvSpPr>
        <p:spPr>
          <a:xfrm>
            <a:off x="4403737" y="3296840"/>
            <a:ext cx="19219072" cy="87534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642937">
              <a:defRPr sz="8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</a:t>
            </a:r>
            <a:r>
              <a:t>Antes, santifiquem Cristo como Senhor em seu coração. Estejam sempre preparados para responder a qualquer pessoa que lhes pedir a razão da esperança que há em vocês. </a:t>
            </a:r>
            <a: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/>
        </p:nvSpPr>
        <p:spPr>
          <a:xfrm>
            <a:off x="7083425" y="5168900"/>
            <a:ext cx="10812979" cy="1318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Asceticismo de Buddha</a:t>
            </a:r>
          </a:p>
        </p:txBody>
      </p:sp>
      <p:pic>
        <p:nvPicPr>
          <p:cNvPr id="42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j00786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7475" y="7924800"/>
            <a:ext cx="2085975" cy="4486275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5029348" y="12496800"/>
            <a:ext cx="277120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Pessoa</a:t>
            </a:r>
          </a:p>
        </p:txBody>
      </p:sp>
      <p:sp>
        <p:nvSpPr>
          <p:cNvPr id="424" name="Shape 424"/>
          <p:cNvSpPr/>
          <p:nvPr/>
        </p:nvSpPr>
        <p:spPr>
          <a:xfrm>
            <a:off x="4876800" y="457200"/>
            <a:ext cx="4419600" cy="381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lnTo>
                  <a:pt x="17242" y="9250"/>
                </a:lnTo>
                <a:lnTo>
                  <a:pt x="17242" y="12350"/>
                </a:lnTo>
                <a:close/>
                <a:moveTo>
                  <a:pt x="18436" y="3163"/>
                </a:moveTo>
                <a:lnTo>
                  <a:pt x="14259" y="5149"/>
                </a:lnTo>
                <a:lnTo>
                  <a:pt x="16451" y="7341"/>
                </a:lnTo>
                <a:close/>
                <a:moveTo>
                  <a:pt x="10800" y="0"/>
                </a:moveTo>
                <a:lnTo>
                  <a:pt x="9250" y="4358"/>
                </a:lnTo>
                <a:lnTo>
                  <a:pt x="12350" y="4358"/>
                </a:lnTo>
                <a:close/>
                <a:moveTo>
                  <a:pt x="3163" y="3163"/>
                </a:moveTo>
                <a:lnTo>
                  <a:pt x="5149" y="7341"/>
                </a:lnTo>
                <a:lnTo>
                  <a:pt x="7341" y="5149"/>
                </a:lnTo>
                <a:close/>
                <a:moveTo>
                  <a:pt x="0" y="10800"/>
                </a:moveTo>
                <a:lnTo>
                  <a:pt x="4358" y="12350"/>
                </a:lnTo>
                <a:lnTo>
                  <a:pt x="4358" y="9250"/>
                </a:lnTo>
                <a:close/>
                <a:moveTo>
                  <a:pt x="3163" y="18436"/>
                </a:moveTo>
                <a:lnTo>
                  <a:pt x="7341" y="16451"/>
                </a:lnTo>
                <a:lnTo>
                  <a:pt x="5149" y="14259"/>
                </a:lnTo>
                <a:close/>
                <a:moveTo>
                  <a:pt x="10800" y="21600"/>
                </a:moveTo>
                <a:lnTo>
                  <a:pt x="12350" y="17242"/>
                </a:lnTo>
                <a:lnTo>
                  <a:pt x="9250" y="17242"/>
                </a:lnTo>
                <a:close/>
                <a:moveTo>
                  <a:pt x="18436" y="18436"/>
                </a:moveTo>
                <a:lnTo>
                  <a:pt x="16451" y="14259"/>
                </a:lnTo>
                <a:lnTo>
                  <a:pt x="14259" y="16451"/>
                </a:lnTo>
                <a:close/>
                <a:moveTo>
                  <a:pt x="10800" y="5400"/>
                </a:moveTo>
                <a:cubicBezTo>
                  <a:pt x="7818" y="5400"/>
                  <a:pt x="5400" y="7818"/>
                  <a:pt x="5400" y="10800"/>
                </a:cubicBez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425" name="Shape 425"/>
          <p:cNvSpPr/>
          <p:nvPr/>
        </p:nvSpPr>
        <p:spPr>
          <a:xfrm>
            <a:off x="3810000" y="4419600"/>
            <a:ext cx="5209898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Força impessoal</a:t>
            </a:r>
          </a:p>
        </p:txBody>
      </p:sp>
      <p:sp>
        <p:nvSpPr>
          <p:cNvPr id="426" name="Shape 426"/>
          <p:cNvSpPr/>
          <p:nvPr/>
        </p:nvSpPr>
        <p:spPr>
          <a:xfrm flipH="1">
            <a:off x="11887199" y="0"/>
            <a:ext cx="1" cy="65532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427" name="Shape 427"/>
          <p:cNvSpPr/>
          <p:nvPr/>
        </p:nvSpPr>
        <p:spPr>
          <a:xfrm flipH="1">
            <a:off x="11887199" y="7467600"/>
            <a:ext cx="1" cy="62484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tIns="91439" bIns="91439"/>
          <a:lstStyle/>
          <a:p>
            <a:pPr/>
          </a:p>
        </p:txBody>
      </p:sp>
      <p:sp>
        <p:nvSpPr>
          <p:cNvPr id="428" name="Shape 428"/>
          <p:cNvSpPr/>
          <p:nvPr/>
        </p:nvSpPr>
        <p:spPr>
          <a:xfrm>
            <a:off x="11125200" y="6400800"/>
            <a:ext cx="2194342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 . . . </a:t>
            </a:r>
          </a:p>
        </p:txBody>
      </p:sp>
      <p:sp>
        <p:nvSpPr>
          <p:cNvPr id="429" name="Shape 429"/>
          <p:cNvSpPr/>
          <p:nvPr/>
        </p:nvSpPr>
        <p:spPr>
          <a:xfrm>
            <a:off x="6553200" y="5638800"/>
            <a:ext cx="13716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pic>
        <p:nvPicPr>
          <p:cNvPr id="430" name="j007862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0" y="8229600"/>
            <a:ext cx="447675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/>
        </p:nvSpPr>
        <p:spPr>
          <a:xfrm>
            <a:off x="15843433" y="12496800"/>
            <a:ext cx="277120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Pessoa</a:t>
            </a:r>
          </a:p>
        </p:txBody>
      </p:sp>
      <p:grpSp>
        <p:nvGrpSpPr>
          <p:cNvPr id="437" name="Group 437"/>
          <p:cNvGrpSpPr/>
          <p:nvPr/>
        </p:nvGrpSpPr>
        <p:grpSpPr>
          <a:xfrm>
            <a:off x="13258800" y="1066799"/>
            <a:ext cx="7315200" cy="2438401"/>
            <a:chOff x="0" y="0"/>
            <a:chExt cx="7315200" cy="2438400"/>
          </a:xfrm>
        </p:grpSpPr>
        <p:sp>
          <p:nvSpPr>
            <p:cNvPr id="432" name="Shape 432"/>
            <p:cNvSpPr/>
            <p:nvPr/>
          </p:nvSpPr>
          <p:spPr>
            <a:xfrm>
              <a:off x="0" y="0"/>
              <a:ext cx="7315200" cy="243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00"/>
                  </a:moveTo>
                  <a:cubicBezTo>
                    <a:pt x="0" y="6609"/>
                    <a:pt x="403" y="5400"/>
                    <a:pt x="900" y="5400"/>
                  </a:cubicBezTo>
                  <a:lnTo>
                    <a:pt x="19800" y="5400"/>
                  </a:lnTo>
                  <a:lnTo>
                    <a:pt x="19800" y="2700"/>
                  </a:lnTo>
                  <a:cubicBezTo>
                    <a:pt x="19800" y="1209"/>
                    <a:pt x="20203" y="0"/>
                    <a:pt x="20700" y="0"/>
                  </a:cubicBezTo>
                  <a:cubicBezTo>
                    <a:pt x="21197" y="0"/>
                    <a:pt x="21600" y="1209"/>
                    <a:pt x="21600" y="2700"/>
                  </a:cubicBezTo>
                  <a:lnTo>
                    <a:pt x="21600" y="13500"/>
                  </a:lnTo>
                  <a:cubicBezTo>
                    <a:pt x="21600" y="14991"/>
                    <a:pt x="21197" y="16200"/>
                    <a:pt x="20700" y="16200"/>
                  </a:cubicBezTo>
                  <a:lnTo>
                    <a:pt x="1800" y="16200"/>
                  </a:lnTo>
                  <a:lnTo>
                    <a:pt x="1800" y="18900"/>
                  </a:lnTo>
                  <a:cubicBezTo>
                    <a:pt x="1800" y="20391"/>
                    <a:pt x="1397" y="21600"/>
                    <a:pt x="900" y="21600"/>
                  </a:cubicBezTo>
                  <a:cubicBezTo>
                    <a:pt x="403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rgbClr val="FFFFFF"/>
            </a:solidFill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304799" y="762000"/>
              <a:ext cx="3048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29" y="21600"/>
                    <a:pt x="21600" y="15153"/>
                    <a:pt x="21600" y="7200"/>
                  </a:cubicBezTo>
                  <a:cubicBezTo>
                    <a:pt x="21600" y="3224"/>
                    <a:pt x="16765" y="0"/>
                    <a:pt x="10800" y="0"/>
                  </a:cubicBezTo>
                  <a:cubicBezTo>
                    <a:pt x="4835" y="0"/>
                    <a:pt x="0" y="3224"/>
                    <a:pt x="0" y="7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4" name="Shape 434"/>
            <p:cNvSpPr/>
            <p:nvPr/>
          </p:nvSpPr>
          <p:spPr>
            <a:xfrm>
              <a:off x="6705600" y="-1"/>
              <a:ext cx="609600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10800"/>
                  </a:lnTo>
                  <a:cubicBezTo>
                    <a:pt x="10800" y="13782"/>
                    <a:pt x="8382" y="16200"/>
                    <a:pt x="5400" y="16200"/>
                  </a:cubicBezTo>
                  <a:cubicBezTo>
                    <a:pt x="2418" y="16200"/>
                    <a:pt x="0" y="1378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5" name="Shape 435"/>
            <p:cNvSpPr/>
            <p:nvPr/>
          </p:nvSpPr>
          <p:spPr>
            <a:xfrm>
              <a:off x="0" y="304800"/>
              <a:ext cx="7315200" cy="15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40"/>
                  </a:moveTo>
                  <a:cubicBezTo>
                    <a:pt x="0" y="11026"/>
                    <a:pt x="403" y="12960"/>
                    <a:pt x="900" y="12960"/>
                  </a:cubicBezTo>
                  <a:cubicBezTo>
                    <a:pt x="1397" y="12960"/>
                    <a:pt x="1800" y="11026"/>
                    <a:pt x="1800" y="8640"/>
                  </a:cubicBezTo>
                  <a:cubicBezTo>
                    <a:pt x="1800" y="7447"/>
                    <a:pt x="1599" y="6480"/>
                    <a:pt x="1350" y="6480"/>
                  </a:cubicBezTo>
                  <a:cubicBezTo>
                    <a:pt x="1101" y="6480"/>
                    <a:pt x="900" y="7447"/>
                    <a:pt x="900" y="8640"/>
                  </a:cubicBezTo>
                  <a:lnTo>
                    <a:pt x="900" y="12960"/>
                  </a:lnTo>
                  <a:moveTo>
                    <a:pt x="1800" y="8640"/>
                  </a:moveTo>
                  <a:lnTo>
                    <a:pt x="1800" y="21600"/>
                  </a:lnTo>
                  <a:moveTo>
                    <a:pt x="21600" y="0"/>
                  </a:moveTo>
                  <a:cubicBezTo>
                    <a:pt x="21600" y="2386"/>
                    <a:pt x="21197" y="4320"/>
                    <a:pt x="20700" y="4320"/>
                  </a:cubicBezTo>
                  <a:lnTo>
                    <a:pt x="19800" y="4320"/>
                  </a:lnTo>
                  <a:moveTo>
                    <a:pt x="19800" y="0"/>
                  </a:moveTo>
                  <a:cubicBezTo>
                    <a:pt x="19800" y="1193"/>
                    <a:pt x="20001" y="2160"/>
                    <a:pt x="20250" y="2160"/>
                  </a:cubicBezTo>
                  <a:cubicBezTo>
                    <a:pt x="20499" y="2160"/>
                    <a:pt x="20700" y="1193"/>
                    <a:pt x="20700" y="0"/>
                  </a:cubicBezTo>
                  <a:lnTo>
                    <a:pt x="20700" y="432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1103401" y="788481"/>
              <a:ext cx="5413198" cy="8614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O Criador Personal</a:t>
              </a:r>
            </a:p>
          </p:txBody>
        </p:sp>
      </p:grpSp>
      <p:sp>
        <p:nvSpPr>
          <p:cNvPr id="438" name="Shape 438"/>
          <p:cNvSpPr/>
          <p:nvPr/>
        </p:nvSpPr>
        <p:spPr>
          <a:xfrm>
            <a:off x="16306800" y="3352800"/>
            <a:ext cx="1371600" cy="411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pic>
        <p:nvPicPr>
          <p:cNvPr id="439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Crusader-1083520789.jpeg" descr="To save the image, right-click and choose 'save image' or 'set as wallpaper.'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904" y="-1143595"/>
            <a:ext cx="21337586" cy="16003190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/>
        </p:nvSpPr>
        <p:spPr>
          <a:xfrm>
            <a:off x="5321300" y="304800"/>
            <a:ext cx="13610650" cy="11943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7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80808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 Problemas Com o Panteísmo</a:t>
            </a:r>
          </a:p>
        </p:txBody>
      </p:sp>
      <p:sp>
        <p:nvSpPr>
          <p:cNvPr id="443" name="Shape 443"/>
          <p:cNvSpPr/>
          <p:nvPr/>
        </p:nvSpPr>
        <p:spPr>
          <a:xfrm>
            <a:off x="4267200" y="1828800"/>
            <a:ext cx="4662111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Problema #1:</a:t>
            </a:r>
          </a:p>
        </p:txBody>
      </p:sp>
      <p:grpSp>
        <p:nvGrpSpPr>
          <p:cNvPr id="446" name="Group 446"/>
          <p:cNvGrpSpPr/>
          <p:nvPr/>
        </p:nvGrpSpPr>
        <p:grpSpPr>
          <a:xfrm>
            <a:off x="9448800" y="1828800"/>
            <a:ext cx="11125200" cy="1066800"/>
            <a:chOff x="0" y="0"/>
            <a:chExt cx="11125200" cy="1066800"/>
          </a:xfrm>
        </p:grpSpPr>
        <p:sp>
          <p:nvSpPr>
            <p:cNvPr id="444" name="Shape 444"/>
            <p:cNvSpPr/>
            <p:nvPr/>
          </p:nvSpPr>
          <p:spPr>
            <a:xfrm>
              <a:off x="0" y="0"/>
              <a:ext cx="11125200" cy="10668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5" name="Shape 445"/>
            <p:cNvSpPr/>
            <p:nvPr/>
          </p:nvSpPr>
          <p:spPr>
            <a:xfrm>
              <a:off x="1400313" y="16274"/>
              <a:ext cx="8324574" cy="103425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b="1" sz="6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problema do </a:t>
              </a:r>
              <a:r>
                <a:rPr u="sng"/>
                <a:t>Design</a:t>
              </a:r>
            </a:p>
          </p:txBody>
        </p:sp>
      </p:grpSp>
      <p:sp>
        <p:nvSpPr>
          <p:cNvPr id="447" name="Shape 447"/>
          <p:cNvSpPr/>
          <p:nvPr/>
        </p:nvSpPr>
        <p:spPr>
          <a:xfrm>
            <a:off x="4267200" y="5638800"/>
            <a:ext cx="4662111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Problema #2:</a:t>
            </a:r>
          </a:p>
        </p:txBody>
      </p:sp>
      <p:grpSp>
        <p:nvGrpSpPr>
          <p:cNvPr id="450" name="Group 450"/>
          <p:cNvGrpSpPr/>
          <p:nvPr/>
        </p:nvGrpSpPr>
        <p:grpSpPr>
          <a:xfrm>
            <a:off x="9448800" y="5638800"/>
            <a:ext cx="11125200" cy="1066800"/>
            <a:chOff x="0" y="0"/>
            <a:chExt cx="11125200" cy="1066800"/>
          </a:xfrm>
        </p:grpSpPr>
        <p:sp>
          <p:nvSpPr>
            <p:cNvPr id="448" name="Shape 448"/>
            <p:cNvSpPr/>
            <p:nvPr/>
          </p:nvSpPr>
          <p:spPr>
            <a:xfrm>
              <a:off x="0" y="0"/>
              <a:ext cx="11125200" cy="10668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9" name="Shape 449"/>
            <p:cNvSpPr/>
            <p:nvPr/>
          </p:nvSpPr>
          <p:spPr>
            <a:xfrm>
              <a:off x="1494509" y="84046"/>
              <a:ext cx="8136182" cy="8987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b="1"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problema da </a:t>
              </a:r>
              <a:r>
                <a:rPr u="sng"/>
                <a:t>Relevância</a:t>
              </a:r>
            </a:p>
          </p:txBody>
        </p:sp>
      </p:grpSp>
      <p:sp>
        <p:nvSpPr>
          <p:cNvPr id="451" name="Shape 451"/>
          <p:cNvSpPr/>
          <p:nvPr/>
        </p:nvSpPr>
        <p:spPr>
          <a:xfrm>
            <a:off x="4267200" y="9144000"/>
            <a:ext cx="4662111" cy="9851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Problema #3:</a:t>
            </a:r>
          </a:p>
        </p:txBody>
      </p:sp>
      <p:grpSp>
        <p:nvGrpSpPr>
          <p:cNvPr id="454" name="Group 454"/>
          <p:cNvGrpSpPr/>
          <p:nvPr/>
        </p:nvGrpSpPr>
        <p:grpSpPr>
          <a:xfrm>
            <a:off x="9448800" y="9144000"/>
            <a:ext cx="11125200" cy="1066800"/>
            <a:chOff x="0" y="0"/>
            <a:chExt cx="11125200" cy="1066800"/>
          </a:xfrm>
        </p:grpSpPr>
        <p:sp>
          <p:nvSpPr>
            <p:cNvPr id="452" name="Shape 452"/>
            <p:cNvSpPr/>
            <p:nvPr/>
          </p:nvSpPr>
          <p:spPr>
            <a:xfrm>
              <a:off x="0" y="0"/>
              <a:ext cx="11125200" cy="1066800"/>
            </a:xfrm>
            <a:prstGeom prst="rect">
              <a:avLst/>
            </a:prstGeom>
            <a:solidFill>
              <a:srgbClr val="99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3" name="Shape 453"/>
            <p:cNvSpPr/>
            <p:nvPr/>
          </p:nvSpPr>
          <p:spPr>
            <a:xfrm>
              <a:off x="1301343" y="84046"/>
              <a:ext cx="8522514" cy="8987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b="1"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problema da </a:t>
              </a:r>
              <a:r>
                <a:rPr u="sng"/>
                <a:t>Contradição</a:t>
              </a:r>
            </a:p>
          </p:txBody>
        </p:sp>
      </p:grpSp>
      <p:grpSp>
        <p:nvGrpSpPr>
          <p:cNvPr id="457" name="Group 457"/>
          <p:cNvGrpSpPr/>
          <p:nvPr/>
        </p:nvGrpSpPr>
        <p:grpSpPr>
          <a:xfrm>
            <a:off x="4724400" y="3352800"/>
            <a:ext cx="16306800" cy="1828800"/>
            <a:chOff x="0" y="0"/>
            <a:chExt cx="16306800" cy="1828800"/>
          </a:xfrm>
        </p:grpSpPr>
        <p:sp>
          <p:nvSpPr>
            <p:cNvPr id="455" name="Shape 455"/>
            <p:cNvSpPr/>
            <p:nvPr/>
          </p:nvSpPr>
          <p:spPr>
            <a:xfrm>
              <a:off x="0" y="0"/>
              <a:ext cx="16306800" cy="1828800"/>
            </a:xfrm>
            <a:prstGeom prst="rect">
              <a:avLst/>
            </a:prstGeom>
            <a:solidFill>
              <a:srgbClr val="0066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6" name="Shape 456"/>
            <p:cNvSpPr/>
            <p:nvPr/>
          </p:nvSpPr>
          <p:spPr>
            <a:xfrm>
              <a:off x="502427" y="465046"/>
              <a:ext cx="15301946" cy="8987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Uma força impessoal não pode criar design e ordem. </a:t>
              </a:r>
            </a:p>
          </p:txBody>
        </p:sp>
      </p:grpSp>
      <p:grpSp>
        <p:nvGrpSpPr>
          <p:cNvPr id="460" name="Group 460"/>
          <p:cNvGrpSpPr/>
          <p:nvPr/>
        </p:nvGrpSpPr>
        <p:grpSpPr>
          <a:xfrm>
            <a:off x="4724400" y="7010400"/>
            <a:ext cx="16306800" cy="1828800"/>
            <a:chOff x="0" y="0"/>
            <a:chExt cx="16306800" cy="1828800"/>
          </a:xfrm>
        </p:grpSpPr>
        <p:sp>
          <p:nvSpPr>
            <p:cNvPr id="458" name="Shape 458"/>
            <p:cNvSpPr/>
            <p:nvPr/>
          </p:nvSpPr>
          <p:spPr>
            <a:xfrm>
              <a:off x="0" y="0"/>
              <a:ext cx="16306800" cy="1828800"/>
            </a:xfrm>
            <a:prstGeom prst="rect">
              <a:avLst/>
            </a:prstGeom>
            <a:solidFill>
              <a:srgbClr val="0066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9" name="Shape 459"/>
            <p:cNvSpPr/>
            <p:nvPr/>
          </p:nvSpPr>
          <p:spPr>
            <a:xfrm>
              <a:off x="1473221" y="96746"/>
              <a:ext cx="13360359" cy="163530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/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Seria impossível que uma criatura pessoal se </a:t>
              </a:r>
            </a:p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relacionasse com um ser coletivo impessoal.</a:t>
              </a:r>
            </a:p>
          </p:txBody>
        </p:sp>
      </p:grpSp>
      <p:grpSp>
        <p:nvGrpSpPr>
          <p:cNvPr id="463" name="Group 463"/>
          <p:cNvGrpSpPr/>
          <p:nvPr/>
        </p:nvGrpSpPr>
        <p:grpSpPr>
          <a:xfrm>
            <a:off x="3914558" y="10515600"/>
            <a:ext cx="17462070" cy="1878767"/>
            <a:chOff x="-354865" y="0"/>
            <a:chExt cx="17462069" cy="1878766"/>
          </a:xfrm>
        </p:grpSpPr>
        <p:sp>
          <p:nvSpPr>
            <p:cNvPr id="461" name="Shape 461"/>
            <p:cNvSpPr/>
            <p:nvPr/>
          </p:nvSpPr>
          <p:spPr>
            <a:xfrm>
              <a:off x="0" y="0"/>
              <a:ext cx="16752339" cy="1878767"/>
            </a:xfrm>
            <a:prstGeom prst="rect">
              <a:avLst/>
            </a:prstGeom>
            <a:solidFill>
              <a:srgbClr val="0066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b="1" sz="5600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2" name="Shape 462"/>
            <p:cNvSpPr/>
            <p:nvPr/>
          </p:nvSpPr>
          <p:spPr>
            <a:xfrm>
              <a:off x="-354866" y="99390"/>
              <a:ext cx="17462071" cy="16799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 panteísmo pressupõe que as contradições são naturais. </a:t>
              </a:r>
            </a:p>
            <a:p>
              <a:pPr algn="ctr">
                <a:defRPr sz="5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Se isso fosse verdade, tudo perderia seu significado.</a:t>
              </a:r>
            </a:p>
          </p:txBody>
        </p:sp>
      </p:grpSp>
      <p:pic>
        <p:nvPicPr>
          <p:cNvPr id="464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4"/>
      <p:bldP build="whole" bldLvl="1" animBg="1" rev="0" advAuto="0" spid="454" grpId="8"/>
      <p:bldP build="whole" bldLvl="1" animBg="1" rev="0" advAuto="0" spid="446" grpId="2"/>
      <p:bldP build="whole" bldLvl="1" animBg="1" rev="0" advAuto="0" spid="457" grpId="3"/>
      <p:bldP build="whole" bldLvl="1" animBg="1" rev="0" advAuto="0" spid="443" grpId="1"/>
      <p:bldP build="whole" bldLvl="1" animBg="1" rev="0" advAuto="0" spid="460" grpId="6"/>
      <p:bldP build="whole" bldLvl="1" animBg="1" rev="0" advAuto="0" spid="451" grpId="7"/>
      <p:bldP build="whole" bldLvl="1" animBg="1" rev="0" advAuto="0" spid="450" grpId="5"/>
      <p:bldP build="whole" bldLvl="1" animBg="1" rev="0" advAuto="0" spid="463" grpId="9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Defending the faith diagra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749" y="529331"/>
            <a:ext cx="20501705" cy="12657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5486400" y="5168900"/>
            <a:ext cx="16402963" cy="1318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Crescimento da População Islâmico</a:t>
            </a:r>
          </a:p>
        </p:txBody>
      </p:sp>
      <p:pic>
        <p:nvPicPr>
          <p:cNvPr id="47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muslim%20small.png"/>
          <p:cNvPicPr>
            <a:picLocks noChangeAspect="1"/>
          </p:cNvPicPr>
          <p:nvPr/>
        </p:nvPicPr>
        <p:blipFill>
          <a:blip r:embed="rId2">
            <a:extLst/>
          </a:blip>
          <a:srcRect l="11111" t="0" r="0" b="0"/>
          <a:stretch>
            <a:fillRect/>
          </a:stretch>
        </p:blipFill>
        <p:spPr>
          <a:xfrm>
            <a:off x="3047999" y="0"/>
            <a:ext cx="18288001" cy="13696950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/>
          <p:nvPr/>
        </p:nvSpPr>
        <p:spPr>
          <a:xfrm>
            <a:off x="3810000" y="568325"/>
            <a:ext cx="12464034" cy="19695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800" u="sng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Os 5 Deveres (Pilars) do Islã</a:t>
            </a:r>
          </a:p>
        </p:txBody>
      </p:sp>
      <p:sp>
        <p:nvSpPr>
          <p:cNvPr id="474" name="Shape 474"/>
          <p:cNvSpPr/>
          <p:nvPr/>
        </p:nvSpPr>
        <p:spPr>
          <a:xfrm>
            <a:off x="4724400" y="2822575"/>
            <a:ext cx="959358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pPr>
            <a:r>
              <a:t>1.  A</a:t>
            </a:r>
            <a:r>
              <a:t> Repetição do Credo</a:t>
            </a:r>
          </a:p>
        </p:txBody>
      </p:sp>
      <p:sp>
        <p:nvSpPr>
          <p:cNvPr id="475" name="Shape 475"/>
          <p:cNvSpPr/>
          <p:nvPr/>
        </p:nvSpPr>
        <p:spPr>
          <a:xfrm>
            <a:off x="4724399" y="6521450"/>
            <a:ext cx="9885681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2.  As 5 Orações diárias</a:t>
            </a:r>
          </a:p>
        </p:txBody>
      </p:sp>
      <p:sp>
        <p:nvSpPr>
          <p:cNvPr id="476" name="Shape 476"/>
          <p:cNvSpPr/>
          <p:nvPr/>
        </p:nvSpPr>
        <p:spPr>
          <a:xfrm>
            <a:off x="4724400" y="8197850"/>
            <a:ext cx="1242949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3.  A Observância de Ramadan</a:t>
            </a:r>
          </a:p>
        </p:txBody>
      </p:sp>
      <p:sp>
        <p:nvSpPr>
          <p:cNvPr id="477" name="Shape 477"/>
          <p:cNvSpPr/>
          <p:nvPr/>
        </p:nvSpPr>
        <p:spPr>
          <a:xfrm>
            <a:off x="4724399" y="9874250"/>
            <a:ext cx="10017761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4.  A doação de Esmolas</a:t>
            </a:r>
          </a:p>
        </p:txBody>
      </p:sp>
      <p:sp>
        <p:nvSpPr>
          <p:cNvPr id="478" name="Shape 478"/>
          <p:cNvSpPr/>
          <p:nvPr/>
        </p:nvSpPr>
        <p:spPr>
          <a:xfrm>
            <a:off x="4724400" y="11703050"/>
            <a:ext cx="1696847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5.  A Peregrinação a cidade santa de Meca</a:t>
            </a:r>
          </a:p>
        </p:txBody>
      </p:sp>
      <p:pic>
        <p:nvPicPr>
          <p:cNvPr id="479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4"/>
      <p:bldP build="whole" bldLvl="1" animBg="1" rev="0" advAuto="0" spid="474" grpId="1"/>
      <p:bldP build="whole" bldLvl="1" animBg="1" rev="0" advAuto="0" spid="476" grpId="3"/>
      <p:bldP build="whole" bldLvl="1" animBg="1" rev="0" advAuto="0" spid="475" grpId="2"/>
      <p:bldP build="whole" bldLvl="1" animBg="1" rev="0" advAuto="0" spid="478" grpId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muslim%20small.png"/>
          <p:cNvPicPr>
            <a:picLocks noChangeAspect="1"/>
          </p:cNvPicPr>
          <p:nvPr/>
        </p:nvPicPr>
        <p:blipFill>
          <a:blip r:embed="rId2">
            <a:extLst/>
          </a:blip>
          <a:srcRect l="11111" t="0" r="0" b="0"/>
          <a:stretch>
            <a:fillRect/>
          </a:stretch>
        </p:blipFill>
        <p:spPr>
          <a:xfrm>
            <a:off x="3047999" y="0"/>
            <a:ext cx="18288001" cy="13696950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Shape 482"/>
          <p:cNvSpPr/>
          <p:nvPr/>
        </p:nvSpPr>
        <p:spPr>
          <a:xfrm>
            <a:off x="9286875" y="568325"/>
            <a:ext cx="5604764" cy="19695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800" u="sng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2 Problemas</a:t>
            </a:r>
          </a:p>
        </p:txBody>
      </p:sp>
      <p:sp>
        <p:nvSpPr>
          <p:cNvPr id="483" name="Shape 483"/>
          <p:cNvSpPr/>
          <p:nvPr/>
        </p:nvSpPr>
        <p:spPr>
          <a:xfrm>
            <a:off x="4724400" y="2590800"/>
            <a:ext cx="1244600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pPr>
            <a:r>
              <a:t>1.  </a:t>
            </a:r>
            <a:r>
              <a:t>Há apenas um dever virtuoso.</a:t>
            </a:r>
          </a:p>
        </p:txBody>
      </p:sp>
      <p:sp>
        <p:nvSpPr>
          <p:cNvPr id="484" name="Shape 484"/>
          <p:cNvSpPr/>
          <p:nvPr/>
        </p:nvSpPr>
        <p:spPr>
          <a:xfrm>
            <a:off x="4724400" y="6289675"/>
            <a:ext cx="1505966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2.  A ética de Jihad contradiz o Credo.</a:t>
            </a:r>
          </a:p>
        </p:txBody>
      </p:sp>
      <p:pic>
        <p:nvPicPr>
          <p:cNvPr id="485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4" grpId="2"/>
      <p:bldP build="whole" bldLvl="1" animBg="1" rev="0" advAuto="0" spid="48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rayer_on_the_Housetops.jpeg"/>
          <p:cNvPicPr>
            <a:picLocks noChangeAspect="1"/>
          </p:cNvPicPr>
          <p:nvPr/>
        </p:nvPicPr>
        <p:blipFill>
          <a:blip r:embed="rId2">
            <a:extLst/>
          </a:blip>
          <a:srcRect l="5468" t="0" r="0" b="0"/>
          <a:stretch>
            <a:fillRect/>
          </a:stretch>
        </p:blipFill>
        <p:spPr>
          <a:xfrm>
            <a:off x="3048000" y="-2220541"/>
            <a:ext cx="21399762" cy="1605719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>
            <a:off x="3352800" y="568325"/>
            <a:ext cx="10856087" cy="19695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b="1" sz="8800" u="sng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pPr>
            <a:r>
              <a:t>As 5 </a:t>
            </a:r>
            <a:r>
              <a:t>Doutrinas</a:t>
            </a:r>
            <a:r>
              <a:t> de Islã</a:t>
            </a:r>
          </a:p>
        </p:txBody>
      </p:sp>
      <p:sp>
        <p:nvSpPr>
          <p:cNvPr id="489" name="Shape 489"/>
          <p:cNvSpPr/>
          <p:nvPr/>
        </p:nvSpPr>
        <p:spPr>
          <a:xfrm>
            <a:off x="3200400" y="2822575"/>
            <a:ext cx="888492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8000">
                <a:effectLst>
                  <a:outerShdw sx="100000" sy="100000" kx="0" ky="0" algn="b" rotWithShape="0" blurRad="63500" dist="139700" dir="2700000">
                    <a:srgbClr val="FFFFFF"/>
                  </a:outerShdw>
                </a:effectLst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1.  A Doutrina de Alá</a:t>
            </a:r>
          </a:p>
        </p:txBody>
      </p:sp>
      <p:sp>
        <p:nvSpPr>
          <p:cNvPr id="490" name="Shape 490"/>
          <p:cNvSpPr/>
          <p:nvPr/>
        </p:nvSpPr>
        <p:spPr>
          <a:xfrm>
            <a:off x="3087641" y="4677156"/>
            <a:ext cx="10925811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8000">
                <a:effectLst>
                  <a:outerShdw sx="100000" sy="100000" kx="0" ky="0" algn="b" rotWithShape="0" blurRad="63500" dist="139700" dir="2700000">
                    <a:srgbClr val="FFFFFF"/>
                  </a:outerShdw>
                </a:effectLst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2.  A Doutrina dos Anjos</a:t>
            </a:r>
          </a:p>
        </p:txBody>
      </p:sp>
      <p:sp>
        <p:nvSpPr>
          <p:cNvPr id="491" name="Shape 491"/>
          <p:cNvSpPr/>
          <p:nvPr/>
        </p:nvSpPr>
        <p:spPr>
          <a:xfrm>
            <a:off x="3200400" y="6531737"/>
            <a:ext cx="1491615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8000">
                <a:effectLst>
                  <a:outerShdw sx="100000" sy="100000" kx="0" ky="0" algn="b" rotWithShape="0" blurRad="63500" dist="139700" dir="2700000">
                    <a:srgbClr val="FFFFFF"/>
                  </a:outerShdw>
                </a:effectLst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3.  A Doutrina dos livros sagrados</a:t>
            </a:r>
          </a:p>
        </p:txBody>
      </p:sp>
      <p:sp>
        <p:nvSpPr>
          <p:cNvPr id="492" name="Shape 492"/>
          <p:cNvSpPr/>
          <p:nvPr/>
        </p:nvSpPr>
        <p:spPr>
          <a:xfrm>
            <a:off x="3200400" y="8431331"/>
            <a:ext cx="12185650" cy="18059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8000">
                <a:effectLst>
                  <a:outerShdw sx="100000" sy="100000" kx="0" ky="0" algn="b" rotWithShape="0" blurRad="63500" dist="139700" dir="2700000">
                    <a:srgbClr val="FFFFFF"/>
                  </a:outerShdw>
                </a:effectLst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4.  A Doutrina dos Profetas</a:t>
            </a:r>
          </a:p>
        </p:txBody>
      </p:sp>
      <p:sp>
        <p:nvSpPr>
          <p:cNvPr id="493" name="Shape 493"/>
          <p:cNvSpPr/>
          <p:nvPr/>
        </p:nvSpPr>
        <p:spPr>
          <a:xfrm>
            <a:off x="3144020" y="10240899"/>
            <a:ext cx="19601181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b="1" sz="8000">
                <a:effectLst>
                  <a:outerShdw sx="100000" sy="100000" kx="0" ky="0" algn="b" rotWithShape="0" blurRad="63500" dist="139700" dir="2700000">
                    <a:srgbClr val="FFFFFF"/>
                  </a:outerShdw>
                </a:effectLst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5.  A Doutrina da Ressurreição e o Último Dia</a:t>
            </a:r>
          </a:p>
        </p:txBody>
      </p:sp>
      <p:pic>
        <p:nvPicPr>
          <p:cNvPr id="494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3" grpId="5"/>
      <p:bldP build="whole" bldLvl="1" animBg="1" rev="0" advAuto="0" spid="491" grpId="3"/>
      <p:bldP build="whole" bldLvl="1" animBg="1" rev="0" advAuto="0" spid="492" grpId="4"/>
      <p:bldP build="whole" bldLvl="1" animBg="1" rev="0" advAuto="0" spid="489" grpId="1"/>
      <p:bldP build="whole" bldLvl="1" animBg="1" rev="0" advAuto="0" spid="490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muslim%20small.png"/>
          <p:cNvPicPr>
            <a:picLocks noChangeAspect="1"/>
          </p:cNvPicPr>
          <p:nvPr/>
        </p:nvPicPr>
        <p:blipFill>
          <a:blip r:embed="rId2">
            <a:extLst/>
          </a:blip>
          <a:srcRect l="11111" t="0" r="0" b="0"/>
          <a:stretch>
            <a:fillRect/>
          </a:stretch>
        </p:blipFill>
        <p:spPr>
          <a:xfrm>
            <a:off x="3047999" y="0"/>
            <a:ext cx="18288001" cy="13696950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4997450" y="568325"/>
            <a:ext cx="11324082" cy="19695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800" u="sng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Razões para não acreditar</a:t>
            </a:r>
          </a:p>
        </p:txBody>
      </p:sp>
      <p:sp>
        <p:nvSpPr>
          <p:cNvPr id="498" name="Shape 498"/>
          <p:cNvSpPr/>
          <p:nvPr/>
        </p:nvSpPr>
        <p:spPr>
          <a:xfrm>
            <a:off x="4724399" y="3121056"/>
            <a:ext cx="9118601" cy="18059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pPr>
            <a:r>
              <a:t>1.  </a:t>
            </a:r>
            <a:r>
              <a:t>Problema de Origens</a:t>
            </a:r>
          </a:p>
        </p:txBody>
      </p:sp>
      <p:sp>
        <p:nvSpPr>
          <p:cNvPr id="499" name="Shape 499"/>
          <p:cNvSpPr/>
          <p:nvPr/>
        </p:nvSpPr>
        <p:spPr>
          <a:xfrm>
            <a:off x="4724399" y="5510212"/>
            <a:ext cx="8526781" cy="18059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2.  Problema da Ética</a:t>
            </a:r>
          </a:p>
        </p:txBody>
      </p:sp>
      <p:sp>
        <p:nvSpPr>
          <p:cNvPr id="500" name="Shape 500"/>
          <p:cNvSpPr/>
          <p:nvPr/>
        </p:nvSpPr>
        <p:spPr>
          <a:xfrm>
            <a:off x="4724400" y="7692231"/>
            <a:ext cx="10742930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3.  Problema da Autoridade</a:t>
            </a:r>
          </a:p>
        </p:txBody>
      </p:sp>
      <p:sp>
        <p:nvSpPr>
          <p:cNvPr id="501" name="Shape 501"/>
          <p:cNvSpPr/>
          <p:nvPr/>
        </p:nvSpPr>
        <p:spPr>
          <a:xfrm>
            <a:off x="4630800" y="10288524"/>
            <a:ext cx="12057381" cy="1805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8000">
                <a:solidFill>
                  <a:srgbClr val="FFFFCC"/>
                </a:solidFill>
                <a:latin typeface="Matura MT Script Capitals"/>
                <a:ea typeface="Matura MT Script Capitals"/>
                <a:cs typeface="Matura MT Script Capitals"/>
                <a:sym typeface="Matura MT Script Capitals"/>
              </a:defRPr>
            </a:lvl1pPr>
          </a:lstStyle>
          <a:p>
            <a:pPr/>
            <a:r>
              <a:t>4.  Problema de Inconsistência</a:t>
            </a:r>
          </a:p>
        </p:txBody>
      </p:sp>
      <p:pic>
        <p:nvPicPr>
          <p:cNvPr id="502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9" grpId="2"/>
      <p:bldP build="whole" bldLvl="1" animBg="1" rev="0" advAuto="0" spid="500" grpId="3"/>
      <p:bldP build="whole" bldLvl="1" animBg="1" rev="0" advAuto="0" spid="498" grpId="1"/>
      <p:bldP build="whole" bldLvl="1" animBg="1" rev="0" advAuto="0" spid="501" grpId="4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505" name="Shape 505"/>
          <p:cNvSpPr/>
          <p:nvPr/>
        </p:nvSpPr>
        <p:spPr>
          <a:xfrm>
            <a:off x="4013540" y="2644382"/>
            <a:ext cx="19225936" cy="7040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457200"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A diferença entre cristianismo e judaísmo:</a:t>
            </a:r>
          </a:p>
          <a:p>
            <a:pPr defTabSz="457200"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Os cristãos acreditam que Jesus de Nazaré é o Messias das profecias judaicas, e que a maioria dos judeus não o reconheceu como o Messias, embora as profecias claramente previam sua vinda.</a:t>
            </a:r>
          </a:p>
          <a:p>
            <a:pPr defTabSz="457200"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Então, podemos usar as Escrituras do Antigo Testamento com os judeus. Não temos essa vantagem com os muçulmanos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200400" y="1981200"/>
            <a:ext cx="396240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Naturalista:</a:t>
            </a:r>
          </a:p>
        </p:txBody>
      </p:sp>
      <p:sp>
        <p:nvSpPr>
          <p:cNvPr id="63" name="Shape 63"/>
          <p:cNvSpPr/>
          <p:nvPr/>
        </p:nvSpPr>
        <p:spPr>
          <a:xfrm>
            <a:off x="3657600" y="457200"/>
            <a:ext cx="5791200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3800"/>
              </a:spcBef>
              <a:defRPr b="1" sz="6400" u="sng">
                <a:latin typeface="Arial"/>
                <a:ea typeface="Arial"/>
                <a:cs typeface="Arial"/>
                <a:sym typeface="Arial"/>
              </a:defRPr>
            </a:pPr>
            <a:r>
              <a:t>Definições</a:t>
            </a:r>
            <a:r>
              <a:rPr sz="4800" u="none"/>
              <a:t>:</a:t>
            </a:r>
          </a:p>
        </p:txBody>
      </p:sp>
      <p:pic>
        <p:nvPicPr>
          <p:cNvPr id="64" name="j007862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5200" y="2324100"/>
            <a:ext cx="2133600" cy="20955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7162800" y="1981200"/>
            <a:ext cx="13106400" cy="2258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Uma pessoa que acredita em uma explicação natural para a origem do universo.</a:t>
            </a:r>
          </a:p>
        </p:txBody>
      </p:sp>
      <p:sp>
        <p:nvSpPr>
          <p:cNvPr id="66" name="Shape 66"/>
          <p:cNvSpPr/>
          <p:nvPr/>
        </p:nvSpPr>
        <p:spPr>
          <a:xfrm>
            <a:off x="3200400" y="4635500"/>
            <a:ext cx="259080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Teísta:</a:t>
            </a:r>
          </a:p>
        </p:txBody>
      </p:sp>
      <p:sp>
        <p:nvSpPr>
          <p:cNvPr id="67" name="Shape 67"/>
          <p:cNvSpPr/>
          <p:nvPr/>
        </p:nvSpPr>
        <p:spPr>
          <a:xfrm>
            <a:off x="7467600" y="4419600"/>
            <a:ext cx="13106400" cy="29569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Uma pessoa que acredita em uma explicação sobrenatural da origem do universo, e que a causa é um Deus pessoal (ou deuses).</a:t>
            </a:r>
          </a:p>
        </p:txBody>
      </p:sp>
      <p:pic>
        <p:nvPicPr>
          <p:cNvPr id="68" name="j007873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8400" y="4267200"/>
            <a:ext cx="1003300" cy="282575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3200400" y="7467600"/>
            <a:ext cx="259080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Deísta:</a:t>
            </a:r>
          </a:p>
        </p:txBody>
      </p:sp>
      <p:sp>
        <p:nvSpPr>
          <p:cNvPr id="70" name="Shape 70"/>
          <p:cNvSpPr/>
          <p:nvPr/>
        </p:nvSpPr>
        <p:spPr>
          <a:xfrm>
            <a:off x="5486400" y="7378700"/>
            <a:ext cx="12192000" cy="2258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Um teísta que acredita que Deus não está envolvido no universo. Ele criou e saiu.  </a:t>
            </a:r>
          </a:p>
        </p:txBody>
      </p:sp>
      <p:sp>
        <p:nvSpPr>
          <p:cNvPr id="71" name="Shape 71"/>
          <p:cNvSpPr/>
          <p:nvPr/>
        </p:nvSpPr>
        <p:spPr>
          <a:xfrm>
            <a:off x="3200400" y="10058400"/>
            <a:ext cx="396240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Monoteísta:</a:t>
            </a:r>
          </a:p>
        </p:txBody>
      </p:sp>
      <p:sp>
        <p:nvSpPr>
          <p:cNvPr id="72" name="Shape 72"/>
          <p:cNvSpPr/>
          <p:nvPr/>
        </p:nvSpPr>
        <p:spPr>
          <a:xfrm>
            <a:off x="6858000" y="10090150"/>
            <a:ext cx="12192000" cy="2258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Um teísta que acredita que há apenas um Deus e que ele está realmente envolvido no universo.</a:t>
            </a:r>
          </a:p>
        </p:txBody>
      </p:sp>
      <p:pic>
        <p:nvPicPr>
          <p:cNvPr id="73" name="j007881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35600" y="6724650"/>
            <a:ext cx="2695575" cy="2517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j02362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54800" y="9906000"/>
            <a:ext cx="1508125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Screenshot 2016-11-04 09.39.05.png"/>
          <p:cNvPicPr>
            <a:picLocks noChangeAspect="1"/>
          </p:cNvPicPr>
          <p:nvPr/>
        </p:nvPicPr>
        <p:blipFill>
          <a:blip r:embed="rId6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0"/>
      <p:bldP build="whole" bldLvl="1" animBg="1" rev="0" advAuto="0" spid="65" grpId="2"/>
      <p:bldP build="whole" bldLvl="1" animBg="1" rev="0" advAuto="0" spid="67" grpId="5"/>
      <p:bldP build="whole" bldLvl="1" animBg="1" rev="0" advAuto="0" spid="73" grpId="9"/>
      <p:bldP build="whole" bldLvl="1" animBg="1" rev="0" advAuto="0" spid="69" grpId="7"/>
      <p:bldP build="whole" bldLvl="1" animBg="1" rev="0" advAuto="0" spid="70" grpId="8"/>
      <p:bldP build="whole" bldLvl="1" animBg="1" rev="0" advAuto="0" spid="66" grpId="4"/>
      <p:bldP build="whole" bldLvl="1" animBg="1" rev="0" advAuto="0" spid="64" grpId="3"/>
      <p:bldP build="whole" bldLvl="1" animBg="1" rev="0" advAuto="0" spid="74" grpId="12"/>
      <p:bldP build="whole" bldLvl="1" animBg="1" rev="0" advAuto="0" spid="68" grpId="6"/>
      <p:bldP build="whole" bldLvl="1" animBg="1" rev="0" advAuto="0" spid="62" grpId="1"/>
      <p:bldP build="whole" bldLvl="1" animBg="1" rev="0" advAuto="0" spid="72" grpId="1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508" name="Shape 508"/>
          <p:cNvSpPr/>
          <p:nvPr/>
        </p:nvSpPr>
        <p:spPr>
          <a:xfrm>
            <a:off x="3351376" y="1347195"/>
            <a:ext cx="20354385" cy="105365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457200"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Atos 17:1-4</a:t>
            </a:r>
            <a:endParaRPr b="1"/>
          </a:p>
          <a:p>
            <a:pPr defTabSz="457200"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spcBef>
                <a:spcPts val="1600"/>
              </a:spcBef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E passando por Anfípolis e Apolônia, chegaram a Tessalônica, onde havia uma sinagoga de judeus.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defTabSz="457200">
              <a:spcBef>
                <a:spcPts val="1600"/>
              </a:spcBef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E Paulo, como tinha por costume, foi ter com eles; e por três sábados disputou com eles sobre as Escrituras,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defTabSz="457200">
              <a:spcBef>
                <a:spcPts val="1600"/>
              </a:spcBef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Expondo e demonstrando que convinha que o Cristo padecesse e ressuscitasse dentre os mortos. E este Jesus, que vos anuncio, dizia ele, é o Cristo.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defTabSz="457200">
              <a:spcBef>
                <a:spcPts val="1600"/>
              </a:spcBef>
              <a:defRPr sz="5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E alguns deles creram, e ajuntaram-se com Paulo e Silas; e também uma grande multidão de gregos religiosos, e não poucas mulheres principais.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Table 510"/>
          <p:cNvGraphicFramePr/>
          <p:nvPr/>
        </p:nvGraphicFramePr>
        <p:xfrm>
          <a:off x="3081218" y="688298"/>
          <a:ext cx="21715460" cy="127799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1769806"/>
                <a:gridCol w="9932953"/>
              </a:tblGrid>
              <a:tr h="822611">
                <a:tc>
                  <a:txBody>
                    <a:bodyPr/>
                    <a:lstStyle/>
                    <a:p>
                      <a:pPr algn="ctr" defTabSz="457200">
                        <a:defRPr b="0" sz="4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b="1"/>
                        <a:t>Profecia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b="0" sz="4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b="1"/>
                        <a:t>Cumprimento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DC0BF"/>
                    </a:solidFill>
                  </a:tcPr>
                </a:tc>
              </a:tr>
              <a:tr h="2452926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Isaías 11: 10-12 e 2 Samuel 7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O Messias seria chamado de "raiz de Jessie" e o cumprimento da aliança com Davi.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Mateus 1: 1-16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Mateus faz a conexão genealógica de Jessé a Jesus.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94389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Jeremias 31:15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Seu nascimento seria acompanhado pelo "massacre dos inocentes".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Mateus 2: 13-18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Herodes cumpriu esta profecia quando matou todos os bebês e bebês em Belém.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51444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Malaquias 3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Um precursor no espírito e poder de Elias iria introduzir o Messias.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Mateus 11: 7-18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João Batista cumpriu esta profecia.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51444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Isaías 53: 4-9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O Messias seria espancado, oprimido e morto pelos pecados da humanidade.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Mateus 27: 32-50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Ele foi crucificado sem uma justa causa.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94389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Daniel 9</a:t>
                      </a:r>
                    </a:p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Daniel previu quando o Messias seria ungido. ("Messias" em hebraico é "Cristo" em grego.)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Veja as próximas páginas.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1" name="Screenshot 2016-11-04 09.39.05.png"/>
          <p:cNvPicPr>
            <a:picLocks noChangeAspect="1"/>
          </p:cNvPicPr>
          <p:nvPr/>
        </p:nvPicPr>
        <p:blipFill>
          <a:blip r:embed="rId2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8826690" y="827927"/>
            <a:ext cx="9800514" cy="11611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7000">
                <a:solidFill>
                  <a:srgbClr val="FFFFFF"/>
                </a:solidFill>
              </a:defRPr>
            </a:lvl1pPr>
          </a:lstStyle>
          <a:p>
            <a:pPr/>
            <a:r>
              <a:t>O Problema com Judaísmo</a:t>
            </a:r>
          </a:p>
        </p:txBody>
      </p:sp>
      <p:pic>
        <p:nvPicPr>
          <p:cNvPr id="51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4359772" y="4104072"/>
            <a:ext cx="17718515" cy="6583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Se Jesus não era o Messias, quem mais, na linhagem de Davi, nascido em Belém, ungido como rei de Israel no dia exato da Entrada Triunfal, montado sobre um jumento quando ele entrou em Jerusalém (Zacarias 9: 9 e Mateus 21: 5-11), poderia ter sido o Messias? </a:t>
            </a:r>
            <a:r>
              <a:rPr b="1"/>
              <a:t>Até a sua rejeição a Ele foi profetizada!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Defending the faith diagra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4081" y="494333"/>
            <a:ext cx="20615079" cy="12727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Screenshot 2016-11-04 09.39.05.png"/>
          <p:cNvPicPr>
            <a:picLocks noChangeAspect="1"/>
          </p:cNvPicPr>
          <p:nvPr/>
        </p:nvPicPr>
        <p:blipFill>
          <a:blip r:embed="rId3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" name="Table 520"/>
          <p:cNvGraphicFramePr/>
          <p:nvPr/>
        </p:nvGraphicFramePr>
        <p:xfrm>
          <a:off x="3659676" y="1350375"/>
          <a:ext cx="19923474" cy="1083558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638345"/>
                <a:gridCol w="6636213"/>
                <a:gridCol w="6636213"/>
              </a:tblGrid>
              <a:tr h="1803814">
                <a:tc>
                  <a:txBody>
                    <a:bodyPr/>
                    <a:lstStyle/>
                    <a:p>
                      <a:pPr algn="ctr" defTabSz="457200">
                        <a:defRPr b="0" sz="4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b="1"/>
                        <a:t>Visão Geral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b="0" sz="4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b="1"/>
                        <a:t>Pontos comuns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D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b="0" sz="4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b="1"/>
                        <a:t>O que queremos convencê-los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DC0BF"/>
                    </a:solidFill>
                  </a:tcPr>
                </a:tc>
              </a:tr>
              <a:tr h="1803814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Existentialismo e Niilismo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Validade das Experiências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Que existe uma realidade coerente.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03814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Naturalismo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Leis da lógica e da ciência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Que há uma causa sobrenatural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03814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Panteísmo e Politeísmo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Crença no Sobrenatural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Que o Criador (singular) é pessoal.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03814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Islamismo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Crença no Monoteísmo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Que sua compreensão de Deus está errada.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03814"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Judaismo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Monoteísmo e Antigo Testamento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40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t>Que Jesus é o Messias de suas próprias profecias.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21" name="Screenshot 2016-11-04 09.39.05.png"/>
          <p:cNvPicPr>
            <a:picLocks noChangeAspect="1"/>
          </p:cNvPicPr>
          <p:nvPr/>
        </p:nvPicPr>
        <p:blipFill>
          <a:blip r:embed="rId2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roup 525"/>
          <p:cNvGrpSpPr/>
          <p:nvPr/>
        </p:nvGrpSpPr>
        <p:grpSpPr>
          <a:xfrm>
            <a:off x="9763125" y="285750"/>
            <a:ext cx="4857750" cy="1571625"/>
            <a:chOff x="0" y="0"/>
            <a:chExt cx="4857750" cy="1571625"/>
          </a:xfrm>
        </p:grpSpPr>
        <p:sp>
          <p:nvSpPr>
            <p:cNvPr id="523" name="Shape 523"/>
            <p:cNvSpPr/>
            <p:nvPr/>
          </p:nvSpPr>
          <p:spPr>
            <a:xfrm>
              <a:off x="0" y="0"/>
              <a:ext cx="4857750" cy="1571625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4" name="Shape 524"/>
            <p:cNvSpPr/>
            <p:nvPr/>
          </p:nvSpPr>
          <p:spPr>
            <a:xfrm>
              <a:off x="0" y="427672"/>
              <a:ext cx="4857750" cy="7162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Christianismo</a:t>
              </a:r>
            </a:p>
          </p:txBody>
        </p:sp>
      </p:grpSp>
      <p:grpSp>
        <p:nvGrpSpPr>
          <p:cNvPr id="528" name="Group 528"/>
          <p:cNvGrpSpPr/>
          <p:nvPr/>
        </p:nvGrpSpPr>
        <p:grpSpPr>
          <a:xfrm>
            <a:off x="4619625" y="2000250"/>
            <a:ext cx="3124200" cy="1571625"/>
            <a:chOff x="0" y="0"/>
            <a:chExt cx="3124200" cy="1571625"/>
          </a:xfrm>
        </p:grpSpPr>
        <p:sp>
          <p:nvSpPr>
            <p:cNvPr id="526" name="Shape 526"/>
            <p:cNvSpPr/>
            <p:nvPr/>
          </p:nvSpPr>
          <p:spPr>
            <a:xfrm>
              <a:off x="0" y="0"/>
              <a:ext cx="3124200" cy="1571625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7" name="Shape 527"/>
            <p:cNvSpPr/>
            <p:nvPr/>
          </p:nvSpPr>
          <p:spPr>
            <a:xfrm>
              <a:off x="0" y="160972"/>
              <a:ext cx="31242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 Bíblia é autoritária</a:t>
              </a:r>
            </a:p>
          </p:txBody>
        </p:sp>
      </p:grpSp>
      <p:grpSp>
        <p:nvGrpSpPr>
          <p:cNvPr id="531" name="Group 531"/>
          <p:cNvGrpSpPr/>
          <p:nvPr/>
        </p:nvGrpSpPr>
        <p:grpSpPr>
          <a:xfrm>
            <a:off x="16621125" y="2000250"/>
            <a:ext cx="3124200" cy="1571625"/>
            <a:chOff x="0" y="0"/>
            <a:chExt cx="3124200" cy="1571625"/>
          </a:xfrm>
        </p:grpSpPr>
        <p:sp>
          <p:nvSpPr>
            <p:cNvPr id="529" name="Shape 529"/>
            <p:cNvSpPr/>
            <p:nvPr/>
          </p:nvSpPr>
          <p:spPr>
            <a:xfrm>
              <a:off x="0" y="0"/>
              <a:ext cx="3124200" cy="1571625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0" y="160972"/>
              <a:ext cx="31242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 Bíblia não é autoritária</a:t>
              </a:r>
            </a:p>
          </p:txBody>
        </p:sp>
      </p:grpSp>
      <p:sp>
        <p:nvSpPr>
          <p:cNvPr id="577" name="Shape 577"/>
          <p:cNvSpPr/>
          <p:nvPr/>
        </p:nvSpPr>
        <p:spPr>
          <a:xfrm>
            <a:off x="6181090" y="1070610"/>
            <a:ext cx="3556000" cy="904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78" name="Shape 578"/>
          <p:cNvSpPr/>
          <p:nvPr/>
        </p:nvSpPr>
        <p:spPr>
          <a:xfrm>
            <a:off x="14645640" y="1070610"/>
            <a:ext cx="3536950" cy="904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36" name="Group 536"/>
          <p:cNvGrpSpPr/>
          <p:nvPr/>
        </p:nvGrpSpPr>
        <p:grpSpPr>
          <a:xfrm>
            <a:off x="3476625" y="4304347"/>
            <a:ext cx="4000500" cy="1249681"/>
            <a:chOff x="0" y="-124777"/>
            <a:chExt cx="4000500" cy="1249680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4000500" cy="1000125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Shape 535"/>
            <p:cNvSpPr/>
            <p:nvPr/>
          </p:nvSpPr>
          <p:spPr>
            <a:xfrm>
              <a:off x="0" y="-124778"/>
              <a:ext cx="40005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 Bíblia e mais uma coisa</a:t>
              </a:r>
            </a:p>
          </p:txBody>
        </p:sp>
      </p:grpSp>
      <p:grpSp>
        <p:nvGrpSpPr>
          <p:cNvPr id="539" name="Group 539"/>
          <p:cNvGrpSpPr/>
          <p:nvPr/>
        </p:nvGrpSpPr>
        <p:grpSpPr>
          <a:xfrm>
            <a:off x="15478125" y="4304347"/>
            <a:ext cx="3695700" cy="1249681"/>
            <a:chOff x="0" y="-124777"/>
            <a:chExt cx="3695700" cy="1249680"/>
          </a:xfrm>
        </p:grpSpPr>
        <p:sp>
          <p:nvSpPr>
            <p:cNvPr id="537" name="Shape 537"/>
            <p:cNvSpPr/>
            <p:nvPr/>
          </p:nvSpPr>
          <p:spPr>
            <a:xfrm>
              <a:off x="0" y="0"/>
              <a:ext cx="3695700" cy="1000125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Shape 538"/>
            <p:cNvSpPr/>
            <p:nvPr/>
          </p:nvSpPr>
          <p:spPr>
            <a:xfrm>
              <a:off x="0" y="-124778"/>
              <a:ext cx="36957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 Bíblia sozinha é autoritária</a:t>
              </a:r>
            </a:p>
          </p:txBody>
        </p:sp>
      </p:grpSp>
      <p:sp>
        <p:nvSpPr>
          <p:cNvPr id="579" name="Shape 579"/>
          <p:cNvSpPr/>
          <p:nvPr/>
        </p:nvSpPr>
        <p:spPr>
          <a:xfrm>
            <a:off x="5476240" y="3596640"/>
            <a:ext cx="704851" cy="70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2332"/>
                </a:lnTo>
                <a:lnTo>
                  <a:pt x="0" y="12332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80" name="Shape 580"/>
          <p:cNvSpPr/>
          <p:nvPr/>
        </p:nvSpPr>
        <p:spPr>
          <a:xfrm>
            <a:off x="7768590" y="2785110"/>
            <a:ext cx="7683500" cy="2143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1203" y="0"/>
                </a:lnTo>
                <a:lnTo>
                  <a:pt x="11203" y="2160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44" name="Group 544"/>
          <p:cNvGrpSpPr/>
          <p:nvPr/>
        </p:nvGrpSpPr>
        <p:grpSpPr>
          <a:xfrm>
            <a:off x="13192125" y="7572374"/>
            <a:ext cx="3429000" cy="1285877"/>
            <a:chOff x="0" y="0"/>
            <a:chExt cx="3429000" cy="1285875"/>
          </a:xfrm>
        </p:grpSpPr>
        <p:sp>
          <p:nvSpPr>
            <p:cNvPr id="542" name="Shape 542"/>
            <p:cNvSpPr/>
            <p:nvPr/>
          </p:nvSpPr>
          <p:spPr>
            <a:xfrm>
              <a:off x="0" y="-1"/>
              <a:ext cx="3429000" cy="1285877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3" name="Shape 543"/>
            <p:cNvSpPr/>
            <p:nvPr/>
          </p:nvSpPr>
          <p:spPr>
            <a:xfrm>
              <a:off x="0" y="18097"/>
              <a:ext cx="34290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Interpretação literal</a:t>
              </a:r>
            </a:p>
          </p:txBody>
        </p:sp>
      </p:grpSp>
      <p:grpSp>
        <p:nvGrpSpPr>
          <p:cNvPr id="547" name="Group 547"/>
          <p:cNvGrpSpPr/>
          <p:nvPr/>
        </p:nvGrpSpPr>
        <p:grpSpPr>
          <a:xfrm>
            <a:off x="17049750" y="7572374"/>
            <a:ext cx="4000500" cy="1285877"/>
            <a:chOff x="0" y="0"/>
            <a:chExt cx="4000500" cy="1285875"/>
          </a:xfrm>
        </p:grpSpPr>
        <p:sp>
          <p:nvSpPr>
            <p:cNvPr id="545" name="Shape 545"/>
            <p:cNvSpPr/>
            <p:nvPr/>
          </p:nvSpPr>
          <p:spPr>
            <a:xfrm>
              <a:off x="0" y="-1"/>
              <a:ext cx="4000500" cy="1285877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6" name="Shape 546"/>
            <p:cNvSpPr/>
            <p:nvPr/>
          </p:nvSpPr>
          <p:spPr>
            <a:xfrm>
              <a:off x="0" y="18097"/>
              <a:ext cx="40005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Interpretação não literal</a:t>
              </a:r>
            </a:p>
          </p:txBody>
        </p:sp>
      </p:grpSp>
      <p:sp>
        <p:nvSpPr>
          <p:cNvPr id="581" name="Shape 581"/>
          <p:cNvSpPr/>
          <p:nvPr/>
        </p:nvSpPr>
        <p:spPr>
          <a:xfrm>
            <a:off x="14905990" y="5553709"/>
            <a:ext cx="2419350" cy="1992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0256"/>
                </a:lnTo>
                <a:lnTo>
                  <a:pt x="0" y="10256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82" name="Shape 582"/>
          <p:cNvSpPr/>
          <p:nvPr/>
        </p:nvSpPr>
        <p:spPr>
          <a:xfrm>
            <a:off x="17325339" y="5553709"/>
            <a:ext cx="1724661" cy="1992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256"/>
                </a:lnTo>
                <a:lnTo>
                  <a:pt x="21600" y="10256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52" name="Group 552"/>
          <p:cNvGrpSpPr/>
          <p:nvPr/>
        </p:nvGrpSpPr>
        <p:grpSpPr>
          <a:xfrm>
            <a:off x="10191750" y="9876472"/>
            <a:ext cx="4000500" cy="1249681"/>
            <a:chOff x="0" y="0"/>
            <a:chExt cx="4000500" cy="1249680"/>
          </a:xfrm>
        </p:grpSpPr>
        <p:sp>
          <p:nvSpPr>
            <p:cNvPr id="550" name="Shape 550"/>
            <p:cNvSpPr/>
            <p:nvPr/>
          </p:nvSpPr>
          <p:spPr>
            <a:xfrm>
              <a:off x="0" y="124777"/>
              <a:ext cx="4000500" cy="1000126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1" name="Shape 551"/>
            <p:cNvSpPr/>
            <p:nvPr/>
          </p:nvSpPr>
          <p:spPr>
            <a:xfrm>
              <a:off x="0" y="-1"/>
              <a:ext cx="40005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Recebe o evangelho</a:t>
              </a:r>
            </a:p>
          </p:txBody>
        </p:sp>
      </p:grpSp>
      <p:grpSp>
        <p:nvGrpSpPr>
          <p:cNvPr id="555" name="Group 555"/>
          <p:cNvGrpSpPr/>
          <p:nvPr/>
        </p:nvGrpSpPr>
        <p:grpSpPr>
          <a:xfrm>
            <a:off x="15335250" y="9876472"/>
            <a:ext cx="4000500" cy="1249681"/>
            <a:chOff x="0" y="-124777"/>
            <a:chExt cx="4000500" cy="1249680"/>
          </a:xfrm>
        </p:grpSpPr>
        <p:sp>
          <p:nvSpPr>
            <p:cNvPr id="553" name="Shape 553"/>
            <p:cNvSpPr/>
            <p:nvPr/>
          </p:nvSpPr>
          <p:spPr>
            <a:xfrm>
              <a:off x="0" y="0"/>
              <a:ext cx="4000500" cy="1000125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4" name="Shape 554"/>
            <p:cNvSpPr/>
            <p:nvPr/>
          </p:nvSpPr>
          <p:spPr>
            <a:xfrm>
              <a:off x="0" y="-124778"/>
              <a:ext cx="4000500" cy="1249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Rejeita o Evangelho</a:t>
              </a:r>
            </a:p>
          </p:txBody>
        </p:sp>
      </p:grpSp>
      <p:sp>
        <p:nvSpPr>
          <p:cNvPr id="583" name="Shape 583"/>
          <p:cNvSpPr/>
          <p:nvPr/>
        </p:nvSpPr>
        <p:spPr>
          <a:xfrm>
            <a:off x="12191999" y="8883650"/>
            <a:ext cx="2713991" cy="991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1892"/>
                </a:lnTo>
                <a:lnTo>
                  <a:pt x="0" y="11892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84" name="Shape 584"/>
          <p:cNvSpPr/>
          <p:nvPr/>
        </p:nvSpPr>
        <p:spPr>
          <a:xfrm>
            <a:off x="14905989" y="8883650"/>
            <a:ext cx="2429511" cy="991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1892"/>
                </a:lnTo>
                <a:lnTo>
                  <a:pt x="21600" y="11892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60" name="Group 560"/>
          <p:cNvGrpSpPr/>
          <p:nvPr/>
        </p:nvGrpSpPr>
        <p:grpSpPr>
          <a:xfrm>
            <a:off x="3762375" y="6000750"/>
            <a:ext cx="3286125" cy="857250"/>
            <a:chOff x="0" y="0"/>
            <a:chExt cx="3286125" cy="857250"/>
          </a:xfrm>
        </p:grpSpPr>
        <p:sp>
          <p:nvSpPr>
            <p:cNvPr id="558" name="Shape 558"/>
            <p:cNvSpPr/>
            <p:nvPr/>
          </p:nvSpPr>
          <p:spPr>
            <a:xfrm>
              <a:off x="0" y="0"/>
              <a:ext cx="3286125" cy="857250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0" y="70485"/>
              <a:ext cx="3286125" cy="7162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Católicos</a:t>
              </a:r>
            </a:p>
          </p:txBody>
        </p:sp>
      </p:grpSp>
      <p:grpSp>
        <p:nvGrpSpPr>
          <p:cNvPr id="563" name="Group 563"/>
          <p:cNvGrpSpPr/>
          <p:nvPr/>
        </p:nvGrpSpPr>
        <p:grpSpPr>
          <a:xfrm>
            <a:off x="3762375" y="7000875"/>
            <a:ext cx="3286125" cy="857250"/>
            <a:chOff x="0" y="0"/>
            <a:chExt cx="3286125" cy="857250"/>
          </a:xfrm>
        </p:grpSpPr>
        <p:sp>
          <p:nvSpPr>
            <p:cNvPr id="561" name="Shape 561"/>
            <p:cNvSpPr/>
            <p:nvPr/>
          </p:nvSpPr>
          <p:spPr>
            <a:xfrm>
              <a:off x="0" y="0"/>
              <a:ext cx="3286125" cy="857250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2" name="Shape 562"/>
            <p:cNvSpPr/>
            <p:nvPr/>
          </p:nvSpPr>
          <p:spPr>
            <a:xfrm>
              <a:off x="0" y="70485"/>
              <a:ext cx="3286125" cy="7162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Mormons</a:t>
              </a:r>
            </a:p>
          </p:txBody>
        </p:sp>
      </p:grpSp>
      <p:sp>
        <p:nvSpPr>
          <p:cNvPr id="585" name="Shape 585"/>
          <p:cNvSpPr/>
          <p:nvPr/>
        </p:nvSpPr>
        <p:spPr>
          <a:xfrm>
            <a:off x="7073900" y="4928870"/>
            <a:ext cx="859791" cy="1499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586" name="Shape 586"/>
          <p:cNvSpPr/>
          <p:nvPr/>
        </p:nvSpPr>
        <p:spPr>
          <a:xfrm>
            <a:off x="7073900" y="4928870"/>
            <a:ext cx="859791" cy="2500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68" name="Group 568"/>
          <p:cNvGrpSpPr/>
          <p:nvPr/>
        </p:nvGrpSpPr>
        <p:grpSpPr>
          <a:xfrm>
            <a:off x="3762374" y="7449717"/>
            <a:ext cx="3286126" cy="2316481"/>
            <a:chOff x="0" y="-533399"/>
            <a:chExt cx="3286125" cy="2316479"/>
          </a:xfrm>
        </p:grpSpPr>
        <p:sp>
          <p:nvSpPr>
            <p:cNvPr id="566" name="Shape 566"/>
            <p:cNvSpPr/>
            <p:nvPr/>
          </p:nvSpPr>
          <p:spPr>
            <a:xfrm>
              <a:off x="0" y="53339"/>
              <a:ext cx="3286125" cy="1143002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7" name="Shape 567"/>
            <p:cNvSpPr/>
            <p:nvPr/>
          </p:nvSpPr>
          <p:spPr>
            <a:xfrm>
              <a:off x="0" y="-533400"/>
              <a:ext cx="3286125" cy="2316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Movimento Carismática</a:t>
              </a:r>
              <a:br/>
            </a:p>
          </p:txBody>
        </p:sp>
      </p:grpSp>
      <p:sp>
        <p:nvSpPr>
          <p:cNvPr id="587" name="Shape 587"/>
          <p:cNvSpPr/>
          <p:nvPr/>
        </p:nvSpPr>
        <p:spPr>
          <a:xfrm>
            <a:off x="7072629" y="4928870"/>
            <a:ext cx="861061" cy="3677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6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572" name="Group 572"/>
          <p:cNvGrpSpPr/>
          <p:nvPr/>
        </p:nvGrpSpPr>
        <p:grpSpPr>
          <a:xfrm>
            <a:off x="3762375" y="9286874"/>
            <a:ext cx="3286125" cy="1143001"/>
            <a:chOff x="0" y="53339"/>
            <a:chExt cx="3286125" cy="1143000"/>
          </a:xfrm>
        </p:grpSpPr>
        <p:sp>
          <p:nvSpPr>
            <p:cNvPr id="570" name="Shape 570"/>
            <p:cNvSpPr/>
            <p:nvPr/>
          </p:nvSpPr>
          <p:spPr>
            <a:xfrm>
              <a:off x="0" y="53339"/>
              <a:ext cx="3286125" cy="1143002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1" name="Shape 571"/>
            <p:cNvSpPr/>
            <p:nvPr/>
          </p:nvSpPr>
          <p:spPr>
            <a:xfrm>
              <a:off x="0" y="266700"/>
              <a:ext cx="3286125" cy="7162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Ciência</a:t>
              </a:r>
            </a:p>
          </p:txBody>
        </p:sp>
      </p:grpSp>
      <p:sp>
        <p:nvSpPr>
          <p:cNvPr id="588" name="Shape 588"/>
          <p:cNvSpPr/>
          <p:nvPr/>
        </p:nvSpPr>
        <p:spPr>
          <a:xfrm>
            <a:off x="7073900" y="4928870"/>
            <a:ext cx="859791" cy="4928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5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76200">
            <a:solidFill>
              <a:srgbClr val="000000"/>
            </a:solidFill>
            <a:tailEnd type="triangle"/>
          </a:ln>
        </p:spPr>
        <p:txBody>
          <a:bodyPr/>
          <a:lstStyle/>
          <a:p>
            <a:pPr/>
          </a:p>
        </p:txBody>
      </p:sp>
      <p:pic>
        <p:nvPicPr>
          <p:cNvPr id="574" name="hell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4800" y="11125200"/>
            <a:ext cx="3657600" cy="244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Heaven's_Vie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5600" y="11125200"/>
            <a:ext cx="3200400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4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3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0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3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8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8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6"/>
      <p:bldP build="whole" bldLvl="1" animBg="1" rev="0" advAuto="0" spid="568" grpId="14"/>
      <p:bldP build="whole" bldLvl="1" animBg="1" rev="0" advAuto="0" spid="588" grpId="15"/>
      <p:bldP build="whole" bldLvl="1" animBg="1" rev="0" advAuto="0" spid="581" grpId="17"/>
      <p:bldP build="whole" bldLvl="1" animBg="1" rev="0" advAuto="0" spid="544" grpId="18"/>
      <p:bldP build="whole" bldLvl="1" animBg="1" rev="0" advAuto="0" spid="582" grpId="19"/>
      <p:bldP build="whole" bldLvl="1" animBg="1" rev="0" advAuto="0" spid="547" grpId="20"/>
      <p:bldP build="whole" bldLvl="1" animBg="1" rev="0" advAuto="0" spid="583" grpId="21"/>
      <p:bldP build="whole" bldLvl="1" animBg="1" rev="0" advAuto="0" spid="572" grpId="16"/>
      <p:bldP build="whole" bldLvl="1" animBg="1" rev="0" advAuto="0" spid="552" grpId="22"/>
      <p:bldP build="whole" bldLvl="1" animBg="1" rev="0" advAuto="0" spid="555" grpId="25"/>
      <p:bldP build="whole" bldLvl="1" animBg="1" rev="0" advAuto="0" spid="574" grpId="26"/>
      <p:bldP build="whole" bldLvl="1" animBg="1" rev="0" advAuto="0" spid="528" grpId="4"/>
      <p:bldP build="whole" bldLvl="1" animBg="1" rev="0" advAuto="0" spid="579" grpId="7"/>
      <p:bldP build="whole" bldLvl="1" animBg="1" rev="0" advAuto="0" spid="536" grpId="8"/>
      <p:bldP build="whole" bldLvl="1" animBg="1" rev="0" advAuto="0" spid="560" grpId="10"/>
      <p:bldP build="whole" bldLvl="1" animBg="1" rev="0" advAuto="0" spid="580" grpId="5"/>
      <p:bldP build="whole" bldLvl="1" animBg="1" rev="0" advAuto="0" spid="584" grpId="24"/>
      <p:bldP build="whole" bldLvl="1" animBg="1" rev="0" advAuto="0" spid="585" grpId="9"/>
      <p:bldP build="whole" bldLvl="1" animBg="1" rev="0" advAuto="0" spid="563" grpId="12"/>
      <p:bldP build="whole" bldLvl="1" animBg="1" rev="0" advAuto="0" spid="587" grpId="13"/>
      <p:bldP build="whole" bldLvl="1" animBg="1" rev="0" advAuto="0" spid="531" grpId="2"/>
      <p:bldP build="whole" bldLvl="1" animBg="1" rev="0" advAuto="0" spid="575" grpId="23"/>
      <p:bldP build="whole" bldLvl="1" animBg="1" rev="0" advAuto="0" spid="578" grpId="1"/>
      <p:bldP build="whole" bldLvl="1" animBg="1" rev="0" advAuto="0" spid="586" grpId="11"/>
      <p:bldP build="whole" bldLvl="1" animBg="1" rev="0" advAuto="0" spid="577" grpId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591" name="Shape 591"/>
          <p:cNvSpPr/>
          <p:nvPr/>
        </p:nvSpPr>
        <p:spPr>
          <a:xfrm>
            <a:off x="970942" y="3703000"/>
            <a:ext cx="22900056" cy="841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Então, as novas perguntas são. . .</a:t>
            </a: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1. Por que eu deveria acreditar que a Bíblia é autoritária?</a:t>
            </a: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2. Por que eu deveria acreditar que somente a Bíblia é autoritária?</a:t>
            </a: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3. Por que eu deveria interpretar a Bíblia literalmente?</a:t>
            </a: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6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4. Por que eu deveria receber o evangelho?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594" name="Shape 594"/>
          <p:cNvSpPr/>
          <p:nvPr/>
        </p:nvSpPr>
        <p:spPr>
          <a:xfrm>
            <a:off x="3386487" y="914447"/>
            <a:ext cx="20692190" cy="1402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457200">
              <a:defRPr b="1" sz="8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3 razões para crer na autoridade da Bíblia:</a:t>
            </a:r>
          </a:p>
        </p:txBody>
      </p:sp>
      <p:sp>
        <p:nvSpPr>
          <p:cNvPr id="595" name="Shape 595"/>
          <p:cNvSpPr/>
          <p:nvPr/>
        </p:nvSpPr>
        <p:spPr>
          <a:xfrm>
            <a:off x="3554727" y="3821986"/>
            <a:ext cx="13640590" cy="1173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1.  Porque é historicamente </a:t>
            </a:r>
            <a:r>
              <a:rPr b="1"/>
              <a:t>precisa</a:t>
            </a:r>
            <a:r>
              <a:t>.</a:t>
            </a:r>
          </a:p>
        </p:txBody>
      </p:sp>
      <p:sp>
        <p:nvSpPr>
          <p:cNvPr id="596" name="Shape 596"/>
          <p:cNvSpPr/>
          <p:nvPr/>
        </p:nvSpPr>
        <p:spPr>
          <a:xfrm>
            <a:off x="3681454" y="6126743"/>
            <a:ext cx="20568663" cy="2164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2.  Porque sua origem divina foi confirmada por </a:t>
            </a:r>
            <a:r>
              <a:rPr b="1"/>
              <a:t>sinais</a:t>
            </a:r>
            <a:r>
              <a:t>, maravilhas e milagres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599" name="Shape 599"/>
          <p:cNvSpPr/>
          <p:nvPr/>
        </p:nvSpPr>
        <p:spPr>
          <a:xfrm>
            <a:off x="2959902" y="276701"/>
            <a:ext cx="21396632" cy="131625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Hebreus 2:1-4</a:t>
            </a:r>
          </a:p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Portanto, convém-nos atentar com mais diligência para as coisas que já temos ouvido, para que em tempo algum nos desviemos delas.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Porque, se a palavra falada pelos anjos permaneceu firme, e toda a transgressão e desobediência recebeu a justa retribuição,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Como escaparemos nós, se não atentarmos para uma tão grande salvação, a qual, começando a ser anunciada pelo Senhor, foi-nos depois confirmada pelos que a ouviram;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Testificando também Deus com eles, por sinais, e milagres, e várias maravilhas e dons do Espírito Santo, distribuídos por sua vontade?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602" name="Shape 602"/>
          <p:cNvSpPr/>
          <p:nvPr/>
        </p:nvSpPr>
        <p:spPr>
          <a:xfrm>
            <a:off x="3386487" y="914447"/>
            <a:ext cx="20692190" cy="1402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457200">
              <a:defRPr b="1" sz="8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3 razões para crer na autoridade da Bíblia:</a:t>
            </a:r>
          </a:p>
        </p:txBody>
      </p:sp>
      <p:sp>
        <p:nvSpPr>
          <p:cNvPr id="603" name="Shape 603"/>
          <p:cNvSpPr/>
          <p:nvPr/>
        </p:nvSpPr>
        <p:spPr>
          <a:xfrm>
            <a:off x="3554727" y="3821986"/>
            <a:ext cx="13640590" cy="1173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1.  Porque é historicamente </a:t>
            </a:r>
            <a:r>
              <a:rPr b="1"/>
              <a:t>precisa</a:t>
            </a:r>
            <a:r>
              <a:t>.</a:t>
            </a:r>
          </a:p>
        </p:txBody>
      </p:sp>
      <p:sp>
        <p:nvSpPr>
          <p:cNvPr id="604" name="Shape 604"/>
          <p:cNvSpPr/>
          <p:nvPr/>
        </p:nvSpPr>
        <p:spPr>
          <a:xfrm>
            <a:off x="3681454" y="6126743"/>
            <a:ext cx="20568663" cy="2164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2.  Porque sua origem divina foi confirmada por </a:t>
            </a:r>
            <a:r>
              <a:rPr b="1"/>
              <a:t>sinais</a:t>
            </a:r>
            <a:r>
              <a:t>, maravilhas e milagres</a:t>
            </a:r>
          </a:p>
        </p:txBody>
      </p:sp>
      <p:sp>
        <p:nvSpPr>
          <p:cNvPr id="605" name="Shape 605"/>
          <p:cNvSpPr/>
          <p:nvPr/>
        </p:nvSpPr>
        <p:spPr>
          <a:xfrm>
            <a:off x="3751308" y="9067521"/>
            <a:ext cx="17999052" cy="2164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3.  Porque sua origem divina foi confirmada por </a:t>
            </a:r>
          </a:p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profecias</a:t>
            </a:r>
            <a:r>
              <a:t> do Antigo Testamento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200400" y="1981200"/>
            <a:ext cx="396240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Politeísta:</a:t>
            </a:r>
          </a:p>
        </p:txBody>
      </p:sp>
      <p:sp>
        <p:nvSpPr>
          <p:cNvPr id="78" name="Shape 78"/>
          <p:cNvSpPr/>
          <p:nvPr/>
        </p:nvSpPr>
        <p:spPr>
          <a:xfrm>
            <a:off x="3657600" y="457200"/>
            <a:ext cx="5791200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3800"/>
              </a:spcBef>
              <a:defRPr b="1" sz="6400" u="sng">
                <a:latin typeface="Arial"/>
                <a:ea typeface="Arial"/>
                <a:cs typeface="Arial"/>
                <a:sym typeface="Arial"/>
              </a:defRPr>
            </a:pPr>
            <a:r>
              <a:t>Definições</a:t>
            </a:r>
            <a:r>
              <a:rPr sz="4800" u="none"/>
              <a:t>:</a:t>
            </a:r>
          </a:p>
        </p:txBody>
      </p:sp>
      <p:sp>
        <p:nvSpPr>
          <p:cNvPr id="79" name="Shape 79"/>
          <p:cNvSpPr/>
          <p:nvPr/>
        </p:nvSpPr>
        <p:spPr>
          <a:xfrm>
            <a:off x="6553200" y="1981200"/>
            <a:ext cx="11125200" cy="15599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Uma pessoa que acredita que há muitos deuses.</a:t>
            </a:r>
          </a:p>
        </p:txBody>
      </p:sp>
      <p:sp>
        <p:nvSpPr>
          <p:cNvPr id="80" name="Shape 80"/>
          <p:cNvSpPr/>
          <p:nvPr/>
        </p:nvSpPr>
        <p:spPr>
          <a:xfrm>
            <a:off x="3200400" y="4635500"/>
            <a:ext cx="350520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Panteísta:</a:t>
            </a:r>
          </a:p>
        </p:txBody>
      </p:sp>
      <p:sp>
        <p:nvSpPr>
          <p:cNvPr id="81" name="Shape 81"/>
          <p:cNvSpPr/>
          <p:nvPr/>
        </p:nvSpPr>
        <p:spPr>
          <a:xfrm>
            <a:off x="8229600" y="4635500"/>
            <a:ext cx="13106400" cy="2258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Uma pessoa que acredita que tudo o que existe no universo é Deus, e que Deus não é pessoal.</a:t>
            </a:r>
          </a:p>
        </p:txBody>
      </p:sp>
      <p:sp>
        <p:nvSpPr>
          <p:cNvPr id="82" name="Shape 82"/>
          <p:cNvSpPr/>
          <p:nvPr/>
        </p:nvSpPr>
        <p:spPr>
          <a:xfrm>
            <a:off x="3200400" y="7315200"/>
            <a:ext cx="2743200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Ateísta:</a:t>
            </a:r>
          </a:p>
        </p:txBody>
      </p:sp>
      <p:sp>
        <p:nvSpPr>
          <p:cNvPr id="83" name="Shape 83"/>
          <p:cNvSpPr/>
          <p:nvPr/>
        </p:nvSpPr>
        <p:spPr>
          <a:xfrm>
            <a:off x="5638800" y="7378700"/>
            <a:ext cx="12192000" cy="2098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Uma pessoa que acredita que não existe Deus.  </a:t>
            </a:r>
            <a:r>
              <a:rPr sz="3600"/>
              <a:t>(O universo é o resultado de tempo e chance.)</a:t>
            </a:r>
          </a:p>
        </p:txBody>
      </p:sp>
      <p:pic>
        <p:nvPicPr>
          <p:cNvPr id="84" name="j00787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0" y="1368425"/>
            <a:ext cx="2743200" cy="228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j007877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5181600"/>
            <a:ext cx="2895600" cy="189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j007884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35600" y="6553200"/>
            <a:ext cx="2193925" cy="264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Screenshot 2016-11-04 09.39.05.png"/>
          <p:cNvPicPr>
            <a:picLocks noChangeAspect="1"/>
          </p:cNvPicPr>
          <p:nvPr/>
        </p:nvPicPr>
        <p:blipFill>
          <a:blip r:embed="rId5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4"/>
      <p:bldP build="whole" bldLvl="1" animBg="1" rev="0" advAuto="0" spid="85" grpId="6"/>
      <p:bldP build="whole" bldLvl="1" animBg="1" rev="0" advAuto="0" spid="81" grpId="5"/>
      <p:bldP build="whole" bldLvl="1" animBg="1" rev="0" advAuto="0" spid="77" grpId="1"/>
      <p:bldP build="whole" bldLvl="1" animBg="1" rev="0" advAuto="0" spid="84" grpId="3"/>
      <p:bldP build="whole" bldLvl="1" animBg="1" rev="0" advAuto="0" spid="82" grpId="7"/>
      <p:bldP build="whole" bldLvl="1" animBg="1" rev="0" advAuto="0" spid="83" grpId="8"/>
      <p:bldP build="whole" bldLvl="1" animBg="1" rev="0" advAuto="0" spid="86" grpId="9"/>
      <p:bldP build="whole" bldLvl="1" animBg="1" rev="0" advAuto="0" spid="79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/>
        </p:nvSpPr>
        <p:spPr>
          <a:xfrm>
            <a:off x="4892673" y="2400088"/>
            <a:ext cx="19186642" cy="80317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457200"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2 Pedro 1:20-21</a:t>
            </a:r>
            <a:endParaRPr b="1"/>
          </a:p>
          <a:p>
            <a:pPr defTabSz="457200">
              <a:spcBef>
                <a:spcPts val="1600"/>
              </a:spcBef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Sabendo primeiramente isto: que nenhuma profecia da Escritura é de particular interpretação.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defTabSz="457200">
              <a:spcBef>
                <a:spcPts val="1600"/>
              </a:spcBef>
              <a:defRPr sz="6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Porque a profecia nunca foi produzida por vontade de homem algum, mas os homens santos de Deus falaram inspirados pelo Espírito Santo.</a:t>
            </a:r>
          </a:p>
        </p:txBody>
      </p:sp>
      <p:pic>
        <p:nvPicPr>
          <p:cNvPr id="60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611" name="Shape 611"/>
          <p:cNvSpPr/>
          <p:nvPr/>
        </p:nvSpPr>
        <p:spPr>
          <a:xfrm>
            <a:off x="3878176" y="1489915"/>
            <a:ext cx="18758857" cy="94786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457200">
              <a:defRPr sz="7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Mateus 16:17-18</a:t>
            </a:r>
            <a:endParaRPr b="1"/>
          </a:p>
          <a:p>
            <a:pPr defTabSz="457200">
              <a:defRPr b="1" sz="7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57200">
              <a:defRPr sz="7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Respondeu Jesus: “Feliz é você, Simão, filho de Jonas! Porque isto não foi revelado a você por carne ou sangue, mas por meu Pai que está nos céus. E eu digo que você é Pedro, e sobre esta pedra edificarei a minha igreja, e as portas do Hades não poderão vencé-la.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456016" y="8627229"/>
            <a:ext cx="3962401" cy="8614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Niilista:</a:t>
            </a:r>
          </a:p>
        </p:txBody>
      </p:sp>
      <p:sp>
        <p:nvSpPr>
          <p:cNvPr id="90" name="Shape 90"/>
          <p:cNvSpPr/>
          <p:nvPr/>
        </p:nvSpPr>
        <p:spPr>
          <a:xfrm>
            <a:off x="3657600" y="457200"/>
            <a:ext cx="5791200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3800"/>
              </a:spcBef>
              <a:defRPr b="1" sz="6400" u="sng">
                <a:latin typeface="Arial"/>
                <a:ea typeface="Arial"/>
                <a:cs typeface="Arial"/>
                <a:sym typeface="Arial"/>
              </a:defRPr>
            </a:pPr>
            <a:r>
              <a:t>Definitions</a:t>
            </a:r>
            <a:r>
              <a:rPr sz="4800" u="none"/>
              <a:t>:</a:t>
            </a:r>
          </a:p>
        </p:txBody>
      </p:sp>
      <p:sp>
        <p:nvSpPr>
          <p:cNvPr id="91" name="Shape 91"/>
          <p:cNvSpPr/>
          <p:nvPr/>
        </p:nvSpPr>
        <p:spPr>
          <a:xfrm>
            <a:off x="8485216" y="8627229"/>
            <a:ext cx="11125201" cy="3129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Literalmente, um "nada-ista" Ele acredita que não há nenhuma explicação razoável para a existência do universo. </a:t>
            </a:r>
          </a:p>
        </p:txBody>
      </p:sp>
      <p:pic>
        <p:nvPicPr>
          <p:cNvPr id="92" name="j007873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4016" y="8322429"/>
            <a:ext cx="1676401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Screenshot 2016-11-04 09.39.05.png"/>
          <p:cNvPicPr>
            <a:picLocks noChangeAspect="1"/>
          </p:cNvPicPr>
          <p:nvPr/>
        </p:nvPicPr>
        <p:blipFill>
          <a:blip r:embed="rId3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3104543" y="3252609"/>
            <a:ext cx="396240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Agnostico:</a:t>
            </a:r>
          </a:p>
        </p:txBody>
      </p:sp>
      <p:sp>
        <p:nvSpPr>
          <p:cNvPr id="95" name="Shape 95"/>
          <p:cNvSpPr/>
          <p:nvPr/>
        </p:nvSpPr>
        <p:spPr>
          <a:xfrm>
            <a:off x="7981343" y="3252609"/>
            <a:ext cx="12801601" cy="2258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Uma pessoa que acredita que a existência de Deus é irrelevante porque ninguém poderia saber se Ele de fato existiu.</a:t>
            </a:r>
          </a:p>
        </p:txBody>
      </p:sp>
      <p:pic>
        <p:nvPicPr>
          <p:cNvPr id="96" name="j007862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9893" y="3252609"/>
            <a:ext cx="1289051" cy="2774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2"/>
      <p:bldP build="whole" bldLvl="1" animBg="1" rev="0" advAuto="0" spid="94" grpId="4"/>
      <p:bldP build="whole" bldLvl="1" animBg="1" rev="0" advAuto="0" spid="95" grpId="5"/>
      <p:bldP build="whole" bldLvl="1" animBg="1" rev="0" advAuto="0" spid="92" grpId="3"/>
      <p:bldP build="whole" bldLvl="1" animBg="1" rev="0" advAuto="0" spid="96" grpId="6"/>
      <p:bldP build="whole" bldLvl="1" animBg="1" rev="0" advAuto="0" spid="8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Defending the faith diagra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749" y="529331"/>
            <a:ext cx="20501705" cy="12657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9601027" y="119979"/>
            <a:ext cx="8839201" cy="1096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3800"/>
              </a:spcBef>
              <a:defRPr b="1" sz="6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 Non-Realism Views</a:t>
            </a:r>
          </a:p>
        </p:txBody>
      </p:sp>
      <p:sp>
        <p:nvSpPr>
          <p:cNvPr id="102" name="Shape 102"/>
          <p:cNvSpPr/>
          <p:nvPr/>
        </p:nvSpPr>
        <p:spPr>
          <a:xfrm>
            <a:off x="10542530" y="1707560"/>
            <a:ext cx="579120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800"/>
              </a:spcBef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Presupposições</a:t>
            </a:r>
            <a:r>
              <a:rPr u="none"/>
              <a:t>:</a:t>
            </a:r>
          </a:p>
        </p:txBody>
      </p:sp>
      <p:pic>
        <p:nvPicPr>
          <p:cNvPr id="103" name="j007873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302" y="1765300"/>
            <a:ext cx="2978151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6787629" y="2546737"/>
            <a:ext cx="131064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(1) </a:t>
            </a:r>
            <a:r>
              <a:t>Nada pode explicar logicamente minhas experiências.</a:t>
            </a:r>
          </a:p>
        </p:txBody>
      </p:sp>
      <p:sp>
        <p:nvSpPr>
          <p:cNvPr id="105" name="Shape 105"/>
          <p:cNvSpPr/>
          <p:nvPr/>
        </p:nvSpPr>
        <p:spPr>
          <a:xfrm>
            <a:off x="7219429" y="3104560"/>
            <a:ext cx="131064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(2) </a:t>
            </a:r>
            <a:r>
              <a:t>Minhas experiências são tudo o que eu sei que existem.</a:t>
            </a:r>
          </a:p>
        </p:txBody>
      </p:sp>
      <p:sp>
        <p:nvSpPr>
          <p:cNvPr id="106" name="Shape 106"/>
          <p:cNvSpPr/>
          <p:nvPr/>
        </p:nvSpPr>
        <p:spPr>
          <a:xfrm>
            <a:off x="8229600" y="3860800"/>
            <a:ext cx="10949511" cy="17681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(3) </a:t>
            </a:r>
            <a:r>
              <a:t>Uma vez que não há tal coisa como realidade coerente, o sentido da vida só pode ser encontrado em minhas experiências.</a:t>
            </a:r>
          </a:p>
        </p:txBody>
      </p:sp>
      <p:sp>
        <p:nvSpPr>
          <p:cNvPr id="107" name="Shape 107"/>
          <p:cNvSpPr/>
          <p:nvPr/>
        </p:nvSpPr>
        <p:spPr>
          <a:xfrm>
            <a:off x="715094" y="9538594"/>
            <a:ext cx="131064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(1) </a:t>
            </a:r>
            <a:r>
              <a:t>Se faz você se sentir bem, faça!</a:t>
            </a:r>
          </a:p>
        </p:txBody>
      </p:sp>
      <p:sp>
        <p:nvSpPr>
          <p:cNvPr id="108" name="Shape 108"/>
          <p:cNvSpPr/>
          <p:nvPr/>
        </p:nvSpPr>
        <p:spPr>
          <a:xfrm>
            <a:off x="727794" y="10778878"/>
            <a:ext cx="11747198" cy="12347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(2) </a:t>
            </a:r>
            <a:r>
              <a:t>Está tudo certo se o seu ponto de vista  contradiz o meu; nós dois podemos estar certos</a:t>
            </a:r>
          </a:p>
        </p:txBody>
      </p:sp>
      <p:sp>
        <p:nvSpPr>
          <p:cNvPr id="109" name="Shape 109"/>
          <p:cNvSpPr/>
          <p:nvPr/>
        </p:nvSpPr>
        <p:spPr>
          <a:xfrm>
            <a:off x="696443" y="12552563"/>
            <a:ext cx="158496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(3) </a:t>
            </a:r>
            <a:r>
              <a:t>Não há respostas, apenas impressões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5735950" y="3783289"/>
            <a:ext cx="5770587" cy="5376234"/>
            <a:chOff x="0" y="0"/>
            <a:chExt cx="5770586" cy="5376233"/>
          </a:xfrm>
        </p:grpSpPr>
        <p:sp>
          <p:nvSpPr>
            <p:cNvPr id="110" name="Shape 110"/>
            <p:cNvSpPr/>
            <p:nvPr/>
          </p:nvSpPr>
          <p:spPr>
            <a:xfrm>
              <a:off x="0" y="0"/>
              <a:ext cx="5770587" cy="51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2" y="9100"/>
                  </a:moveTo>
                  <a:cubicBezTo>
                    <a:pt x="4146" y="9100"/>
                    <a:pt x="2738" y="10033"/>
                    <a:pt x="2738" y="11184"/>
                  </a:cubicBezTo>
                  <a:lnTo>
                    <a:pt x="2738" y="19517"/>
                  </a:lnTo>
                  <a:cubicBezTo>
                    <a:pt x="2738" y="20667"/>
                    <a:pt x="4146" y="21600"/>
                    <a:pt x="5882" y="21600"/>
                  </a:cubicBezTo>
                  <a:lnTo>
                    <a:pt x="18456" y="21600"/>
                  </a:lnTo>
                  <a:cubicBezTo>
                    <a:pt x="20193" y="21600"/>
                    <a:pt x="21600" y="20667"/>
                    <a:pt x="21600" y="19517"/>
                  </a:cubicBezTo>
                  <a:lnTo>
                    <a:pt x="21600" y="11184"/>
                  </a:lnTo>
                  <a:cubicBezTo>
                    <a:pt x="21600" y="10033"/>
                    <a:pt x="20193" y="9100"/>
                    <a:pt x="18456" y="9100"/>
                  </a:cubicBezTo>
                  <a:lnTo>
                    <a:pt x="10597" y="9100"/>
                  </a:lnTo>
                  <a:lnTo>
                    <a:pt x="0" y="0"/>
                  </a:lnTo>
                  <a:lnTo>
                    <a:pt x="5882" y="9100"/>
                  </a:lnTo>
                  <a:close/>
                </a:path>
              </a:pathLst>
            </a:custGeom>
            <a:solidFill>
              <a:srgbClr val="FFFFCC"/>
            </a:solidFill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916118" y="2287837"/>
              <a:ext cx="4669938" cy="30883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defRPr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Uma vez que não há tal coisa como realidade coerente, o sentido da vida só pode ser encontrado em minhas experiências.</a:t>
              </a:r>
            </a:p>
          </p:txBody>
        </p:sp>
      </p:grpSp>
      <p:sp>
        <p:nvSpPr>
          <p:cNvPr id="113" name="Shape 113"/>
          <p:cNvSpPr/>
          <p:nvPr/>
        </p:nvSpPr>
        <p:spPr>
          <a:xfrm>
            <a:off x="3264014" y="827310"/>
            <a:ext cx="4660615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800"/>
              </a:spcBef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Existencialista</a:t>
            </a:r>
            <a:r>
              <a:rPr u="none"/>
              <a:t>:</a:t>
            </a:r>
          </a:p>
        </p:txBody>
      </p:sp>
      <p:sp>
        <p:nvSpPr>
          <p:cNvPr id="114" name="Shape 114"/>
          <p:cNvSpPr/>
          <p:nvPr/>
        </p:nvSpPr>
        <p:spPr>
          <a:xfrm>
            <a:off x="20116627" y="639213"/>
            <a:ext cx="2895601" cy="861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800"/>
              </a:spcBef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Niilista</a:t>
            </a:r>
            <a:r>
              <a:rPr u="none"/>
              <a:t>:</a:t>
            </a:r>
          </a:p>
        </p:txBody>
      </p:sp>
      <p:pic>
        <p:nvPicPr>
          <p:cNvPr id="115" name="j0078739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65877" y="2057400"/>
            <a:ext cx="2197101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780405" y="8919469"/>
            <a:ext cx="11060123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 u="sng">
                <a:latin typeface="Arial"/>
                <a:ea typeface="Arial"/>
                <a:cs typeface="Arial"/>
                <a:sym typeface="Arial"/>
              </a:defRPr>
            </a:pPr>
            <a:r>
              <a:t>Identifying Concepts and Characteristics</a:t>
            </a:r>
            <a:r>
              <a:rPr u="none"/>
              <a:t>: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12532551" y="5213729"/>
            <a:ext cx="6320571" cy="3591139"/>
            <a:chOff x="0" y="0"/>
            <a:chExt cx="6320570" cy="3591138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6320571" cy="35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07" y="5749"/>
                  </a:moveTo>
                  <a:cubicBezTo>
                    <a:pt x="1257" y="5749"/>
                    <a:pt x="0" y="6932"/>
                    <a:pt x="0" y="8391"/>
                  </a:cubicBezTo>
                  <a:lnTo>
                    <a:pt x="0" y="18958"/>
                  </a:lnTo>
                  <a:cubicBezTo>
                    <a:pt x="0" y="20417"/>
                    <a:pt x="1257" y="21600"/>
                    <a:pt x="2807" y="21600"/>
                  </a:cubicBezTo>
                  <a:lnTo>
                    <a:pt x="14035" y="21600"/>
                  </a:lnTo>
                  <a:cubicBezTo>
                    <a:pt x="15585" y="21600"/>
                    <a:pt x="16841" y="20417"/>
                    <a:pt x="16841" y="18958"/>
                  </a:cubicBezTo>
                  <a:lnTo>
                    <a:pt x="16841" y="8391"/>
                  </a:lnTo>
                  <a:cubicBezTo>
                    <a:pt x="16841" y="6932"/>
                    <a:pt x="15585" y="5749"/>
                    <a:pt x="14035" y="5749"/>
                  </a:cubicBezTo>
                  <a:lnTo>
                    <a:pt x="21600" y="0"/>
                  </a:lnTo>
                  <a:lnTo>
                    <a:pt x="9824" y="5749"/>
                  </a:lnTo>
                  <a:close/>
                </a:path>
              </a:pathLst>
            </a:custGeom>
            <a:solidFill>
              <a:srgbClr val="FFFFCC"/>
            </a:solidFill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180470" y="1045533"/>
              <a:ext cx="4567202" cy="25456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defRPr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Uma vez que não existe tal coisa como realidade coerente, nada realmente importa.</a:t>
              </a:r>
            </a:p>
          </p:txBody>
        </p:sp>
      </p:grpSp>
      <p:sp>
        <p:nvSpPr>
          <p:cNvPr id="120" name="Shape 120"/>
          <p:cNvSpPr/>
          <p:nvPr/>
        </p:nvSpPr>
        <p:spPr>
          <a:xfrm>
            <a:off x="12968720" y="9043294"/>
            <a:ext cx="89916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 u="sng">
                <a:latin typeface="Arial"/>
                <a:ea typeface="Arial"/>
                <a:cs typeface="Arial"/>
                <a:sym typeface="Arial"/>
              </a:defRPr>
            </a:pPr>
            <a:r>
              <a:t>Identifying Concepts and Characteristics</a:t>
            </a:r>
            <a:r>
              <a:rPr u="none"/>
              <a:t>:</a:t>
            </a:r>
          </a:p>
        </p:txBody>
      </p:sp>
      <p:sp>
        <p:nvSpPr>
          <p:cNvPr id="121" name="Shape 121"/>
          <p:cNvSpPr/>
          <p:nvPr/>
        </p:nvSpPr>
        <p:spPr>
          <a:xfrm>
            <a:off x="13273520" y="9652894"/>
            <a:ext cx="158496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(1) </a:t>
            </a:r>
            <a:r>
              <a:t>Preocupação com a Morte e a Destruição</a:t>
            </a:r>
          </a:p>
        </p:txBody>
      </p:sp>
      <p:sp>
        <p:nvSpPr>
          <p:cNvPr id="122" name="Shape 122"/>
          <p:cNvSpPr/>
          <p:nvPr/>
        </p:nvSpPr>
        <p:spPr>
          <a:xfrm>
            <a:off x="13273520" y="10494096"/>
            <a:ext cx="158496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(2) </a:t>
            </a:r>
            <a:r>
              <a:t>Sentido de desesperança</a:t>
            </a:r>
          </a:p>
        </p:txBody>
      </p:sp>
      <p:sp>
        <p:nvSpPr>
          <p:cNvPr id="123" name="Shape 123"/>
          <p:cNvSpPr/>
          <p:nvPr/>
        </p:nvSpPr>
        <p:spPr>
          <a:xfrm>
            <a:off x="13273520" y="11343059"/>
            <a:ext cx="158496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(3) </a:t>
            </a:r>
            <a:r>
              <a:t>Perspectiva negativa sobre a vida.</a:t>
            </a:r>
          </a:p>
        </p:txBody>
      </p:sp>
      <p:sp>
        <p:nvSpPr>
          <p:cNvPr id="124" name="Shape 124"/>
          <p:cNvSpPr/>
          <p:nvPr/>
        </p:nvSpPr>
        <p:spPr>
          <a:xfrm>
            <a:off x="13273520" y="12187052"/>
            <a:ext cx="15849601" cy="7013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(4) “</a:t>
            </a:r>
            <a:r>
              <a:t>Não há uma ‘vida depois’</a:t>
            </a:r>
            <a:r>
              <a:t>”</a:t>
            </a:r>
          </a:p>
        </p:txBody>
      </p:sp>
      <p:sp>
        <p:nvSpPr>
          <p:cNvPr id="125" name="Shape 125"/>
          <p:cNvSpPr/>
          <p:nvPr/>
        </p:nvSpPr>
        <p:spPr>
          <a:xfrm>
            <a:off x="13273520" y="12967544"/>
            <a:ext cx="15849601" cy="70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1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(5) </a:t>
            </a:r>
            <a:r>
              <a:t>Muitas vezes resulta em suicídio.</a:t>
            </a:r>
          </a:p>
        </p:txBody>
      </p:sp>
      <p:pic>
        <p:nvPicPr>
          <p:cNvPr id="126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84114" t="3396" r="5867" b="77648"/>
          <a:stretch>
            <a:fillRect/>
          </a:stretch>
        </p:blipFill>
        <p:spPr>
          <a:xfrm>
            <a:off x="39011" y="94696"/>
            <a:ext cx="2830271" cy="301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8"/>
      <p:bldP build="whole" bldLvl="1" animBg="1" rev="0" advAuto="0" spid="105" grpId="2"/>
      <p:bldP build="whole" bldLvl="1" animBg="1" rev="0" advAuto="0" spid="119" grpId="9"/>
      <p:bldP build="whole" bldLvl="1" animBg="1" rev="0" advAuto="0" spid="123" grpId="13"/>
      <p:bldP build="whole" bldLvl="1" animBg="1" rev="0" advAuto="0" spid="107" grpId="6"/>
      <p:bldP build="whole" bldLvl="1" animBg="1" rev="0" advAuto="0" spid="124" grpId="14"/>
      <p:bldP build="whole" bldLvl="1" animBg="1" rev="0" advAuto="0" spid="125" grpId="15"/>
      <p:bldP build="whole" bldLvl="1" animBg="1" rev="0" advAuto="0" spid="122" grpId="12"/>
      <p:bldP build="whole" bldLvl="1" animBg="1" rev="0" advAuto="0" spid="121" grpId="11"/>
      <p:bldP build="whole" bldLvl="1" animBg="1" rev="0" advAuto="0" spid="108" grpId="7"/>
      <p:bldP build="whole" bldLvl="1" animBg="1" rev="0" advAuto="0" spid="112" grpId="4"/>
      <p:bldP build="whole" bldLvl="1" animBg="1" rev="0" advAuto="0" spid="104" grpId="1"/>
      <p:bldP build="whole" bldLvl="1" animBg="1" rev="0" advAuto="0" spid="116" grpId="5"/>
      <p:bldP build="whole" bldLvl="1" animBg="1" rev="0" advAuto="0" spid="120" grpId="10"/>
      <p:bldP build="whole" bldLvl="1" animBg="1" rev="0" advAuto="0" spid="10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120269" y="-533892"/>
            <a:ext cx="4017933" cy="3559675"/>
          </a:xfrm>
          <a:prstGeom prst="rect">
            <a:avLst/>
          </a:prstGeom>
          <a:ln w="3175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7492789" y="1275002"/>
            <a:ext cx="9398422" cy="2098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821531">
              <a:defRPr sz="100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Eclesiastes 1:2-9</a:t>
            </a:r>
          </a:p>
        </p:txBody>
      </p:sp>
      <p:sp>
        <p:nvSpPr>
          <p:cNvPr id="130" name="Shape 130"/>
          <p:cNvSpPr/>
          <p:nvPr/>
        </p:nvSpPr>
        <p:spPr>
          <a:xfrm>
            <a:off x="1416593" y="2922605"/>
            <a:ext cx="22658663" cy="95019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642937">
              <a:defRPr sz="81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</a:t>
            </a: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Vaidade de vaidades, diz o pregador, vaidade de vaidades! Tudo é vaidade. Que proveito tem o homem, de todo o seu trabalho, que faz debaixo do sol?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algn="just" defTabSz="457200">
              <a:defRPr sz="81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Uma geração vai, e outra geração vem; mas a terra para sempre permanece. Nasce o sol, e o sol se põe, e apressa-se e volta ao seu lugar de onde nasceu</a:t>
            </a:r>
            <a:r>
              <a:t> 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