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4833937" y="2303859"/>
            <a:ext cx="14716126" cy="4643438"/>
          </a:xfrm>
          <a:prstGeom prst="rect">
            <a:avLst/>
          </a:prstGeom>
        </p:spPr>
        <p:txBody>
          <a:bodyPr anchor="b"/>
          <a:lstStyle/>
          <a:p>
            <a:pPr/>
            <a:r>
              <a:t>Title Text</a:t>
            </a:r>
          </a:p>
        </p:txBody>
      </p:sp>
      <p:sp>
        <p:nvSpPr>
          <p:cNvPr id="12" name="Shape 12"/>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vl1pPr>
          </a:lstStyle>
          <a:p>
            <a:pPr/>
            <a:r>
              <a:t>–Johnny Appleseed</a:t>
            </a:r>
          </a:p>
        </p:txBody>
      </p:sp>
      <p:sp>
        <p:nvSpPr>
          <p:cNvPr id="94" name="Shape 94"/>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048000" y="0"/>
            <a:ext cx="18288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title"/>
          </p:nvPr>
        </p:nvSpPr>
        <p:spPr>
          <a:xfrm>
            <a:off x="4208859" y="71437"/>
            <a:ext cx="15966282" cy="2857501"/>
          </a:xfrm>
          <a:prstGeom prst="rect">
            <a:avLst/>
          </a:prstGeom>
        </p:spPr>
        <p:txBody>
          <a:bodyPr/>
          <a:lstStyle>
            <a:lvl1pPr>
              <a:lnSpc>
                <a:spcPct val="90000"/>
              </a:lnSpc>
              <a:defRPr cap="all" spc="450" sz="90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stStyle>
          <a:p>
            <a:pPr/>
            <a:r>
              <a:t>Title Text</a:t>
            </a:r>
          </a:p>
        </p:txBody>
      </p:sp>
      <p:sp>
        <p:nvSpPr>
          <p:cNvPr id="118" name="Shape 118"/>
          <p:cNvSpPr/>
          <p:nvPr>
            <p:ph type="body" idx="1"/>
          </p:nvPr>
        </p:nvSpPr>
        <p:spPr>
          <a:xfrm>
            <a:off x="4208859" y="3804046"/>
            <a:ext cx="15966282" cy="8751095"/>
          </a:xfrm>
          <a:prstGeom prst="rect">
            <a:avLst/>
          </a:prstGeom>
        </p:spPr>
        <p:txBody>
          <a:bodyPr/>
          <a:lstStyle>
            <a:lvl1pPr marL="599722" indent="-599722">
              <a:lnSpc>
                <a:spcPct val="120000"/>
              </a:lnSpc>
              <a:spcBef>
                <a:spcPts val="7300"/>
              </a:spcBef>
              <a:buSzPct val="35000"/>
              <a:buFont typeface="Zapf Dingbats"/>
              <a:buBlip>
                <a:blip r:embed="rId3"/>
              </a:buBlip>
              <a:defRPr>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1031522" indent="-599722">
              <a:lnSpc>
                <a:spcPct val="120000"/>
              </a:lnSpc>
              <a:spcBef>
                <a:spcPts val="7300"/>
              </a:spcBef>
              <a:buSzPct val="35000"/>
              <a:buFont typeface="Zapf Dingbats"/>
              <a:buBlip>
                <a:blip r:embed="rId3"/>
              </a:buBlip>
              <a:defRPr>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463322" indent="-599722">
              <a:lnSpc>
                <a:spcPct val="120000"/>
              </a:lnSpc>
              <a:spcBef>
                <a:spcPts val="7300"/>
              </a:spcBef>
              <a:buSzPct val="35000"/>
              <a:buFont typeface="Zapf Dingbats"/>
              <a:buBlip>
                <a:blip r:embed="rId3"/>
              </a:buBlip>
              <a:defRPr>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895122" indent="-599722">
              <a:lnSpc>
                <a:spcPct val="120000"/>
              </a:lnSpc>
              <a:spcBef>
                <a:spcPts val="7300"/>
              </a:spcBef>
              <a:buSzPct val="35000"/>
              <a:buFont typeface="Zapf Dingbats"/>
              <a:buBlip>
                <a:blip r:embed="rId3"/>
              </a:buBlip>
              <a:defRPr>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326922" indent="-599722">
              <a:lnSpc>
                <a:spcPct val="120000"/>
              </a:lnSpc>
              <a:spcBef>
                <a:spcPts val="7300"/>
              </a:spcBef>
              <a:buSzPct val="35000"/>
              <a:buFont typeface="Zapf Dingbats"/>
              <a:buBlip>
                <a:blip r:embed="rId3"/>
              </a:buBlip>
              <a:defRPr>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11970741" y="12644437"/>
            <a:ext cx="460376" cy="549276"/>
          </a:xfrm>
          <a:prstGeom prst="rect">
            <a:avLst/>
          </a:prstGeom>
          <a:effectLst>
            <a:outerShdw sx="100000" sy="100000" kx="0" ky="0" algn="b" rotWithShape="0" blurRad="12700" dist="12700" dir="5400000">
              <a:srgbClr val="FFFFFF">
                <a:alpha val="20000"/>
              </a:srgbClr>
            </a:outerShdw>
          </a:effectLst>
        </p:spPr>
        <p:txBody>
          <a:bodyPr/>
          <a:lstStyle>
            <a:lvl1pPr>
              <a:defRPr>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hape 126"/>
          <p:cNvSpPr/>
          <p:nvPr>
            <p:ph type="title"/>
          </p:nvPr>
        </p:nvSpPr>
        <p:spPr>
          <a:xfrm>
            <a:off x="4833937" y="2875359"/>
            <a:ext cx="14716126" cy="4018360"/>
          </a:xfrm>
          <a:prstGeom prst="rect">
            <a:avLst/>
          </a:prstGeom>
          <a:effectLst>
            <a:outerShdw sx="100000" sy="100000" kx="0" ky="0" algn="b" rotWithShape="0" blurRad="12700" dist="63500" dir="13500000">
              <a:srgbClr val="333333"/>
            </a:outerShdw>
          </a:effectLst>
        </p:spPr>
        <p:txBody>
          <a:bodyPr anchor="b"/>
          <a:lstStyle>
            <a:lvl1pPr>
              <a:defRPr sz="13200">
                <a:solidFill>
                  <a:srgbClr val="FFFCF3"/>
                </a:solidFill>
                <a:latin typeface="Copperplate"/>
                <a:ea typeface="Copperplate"/>
                <a:cs typeface="Copperplate"/>
                <a:sym typeface="Copperplate"/>
              </a:defRPr>
            </a:lvl1pPr>
          </a:lstStyle>
          <a:p>
            <a:pPr/>
            <a:r>
              <a:t>Title Text</a:t>
            </a:r>
          </a:p>
        </p:txBody>
      </p:sp>
      <p:sp>
        <p:nvSpPr>
          <p:cNvPr id="127" name="Shape 127"/>
          <p:cNvSpPr/>
          <p:nvPr>
            <p:ph type="body" sz="quarter" idx="1"/>
          </p:nvPr>
        </p:nvSpPr>
        <p:spPr>
          <a:xfrm>
            <a:off x="4833937" y="7072312"/>
            <a:ext cx="14716126" cy="1982392"/>
          </a:xfrm>
          <a:prstGeom prst="rect">
            <a:avLst/>
          </a:prstGeom>
          <a:effectLst>
            <a:outerShdw sx="100000" sy="100000" kx="0" ky="0" algn="b" rotWithShape="0" blurRad="12700" dist="63500" dir="13500000">
              <a:srgbClr val="333333"/>
            </a:outerShdw>
          </a:effectLst>
        </p:spPr>
        <p:txBody>
          <a:bodyPr anchor="t"/>
          <a:lstStyle>
            <a:lvl1pPr marL="0" indent="0" algn="ctr">
              <a:spcBef>
                <a:spcPts val="0"/>
              </a:spcBef>
              <a:buSzTx/>
              <a:buNone/>
              <a:defRPr spc="2158" sz="5200">
                <a:solidFill>
                  <a:srgbClr val="FFFEFA"/>
                </a:solidFill>
                <a:latin typeface="Copperplate"/>
                <a:ea typeface="Copperplate"/>
                <a:cs typeface="Copperplate"/>
                <a:sym typeface="Copperplate"/>
              </a:defRPr>
            </a:lvl1pPr>
            <a:lvl2pPr marL="0" indent="0" algn="ctr">
              <a:spcBef>
                <a:spcPts val="0"/>
              </a:spcBef>
              <a:buSzTx/>
              <a:buNone/>
              <a:defRPr spc="2158" sz="5200">
                <a:solidFill>
                  <a:srgbClr val="FFFEFA"/>
                </a:solidFill>
                <a:latin typeface="Copperplate"/>
                <a:ea typeface="Copperplate"/>
                <a:cs typeface="Copperplate"/>
                <a:sym typeface="Copperplate"/>
              </a:defRPr>
            </a:lvl2pPr>
            <a:lvl3pPr marL="0" indent="0" algn="ctr">
              <a:spcBef>
                <a:spcPts val="0"/>
              </a:spcBef>
              <a:buSzTx/>
              <a:buNone/>
              <a:defRPr spc="2158" sz="5200">
                <a:solidFill>
                  <a:srgbClr val="FFFEFA"/>
                </a:solidFill>
                <a:latin typeface="Copperplate"/>
                <a:ea typeface="Copperplate"/>
                <a:cs typeface="Copperplate"/>
                <a:sym typeface="Copperplate"/>
              </a:defRPr>
            </a:lvl3pPr>
            <a:lvl4pPr marL="0" indent="0" algn="ctr">
              <a:spcBef>
                <a:spcPts val="0"/>
              </a:spcBef>
              <a:buSzTx/>
              <a:buNone/>
              <a:defRPr spc="2158" sz="5200">
                <a:solidFill>
                  <a:srgbClr val="FFFEFA"/>
                </a:solidFill>
                <a:latin typeface="Copperplate"/>
                <a:ea typeface="Copperplate"/>
                <a:cs typeface="Copperplate"/>
                <a:sym typeface="Copperplate"/>
              </a:defRPr>
            </a:lvl4pPr>
            <a:lvl5pPr marL="0" indent="0" algn="ctr">
              <a:spcBef>
                <a:spcPts val="0"/>
              </a:spcBef>
              <a:buSzTx/>
              <a:buNone/>
              <a:defRPr spc="2158" sz="5200">
                <a:solidFill>
                  <a:srgbClr val="FFFEFA"/>
                </a:solid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11944702" y="13037343"/>
            <a:ext cx="509918" cy="416968"/>
          </a:xfrm>
          <a:prstGeom prst="rect">
            <a:avLst/>
          </a:prstGeom>
          <a:effectLst>
            <a:outerShdw sx="100000" sy="100000" kx="0" ky="0" algn="b" rotWithShape="0" blurRad="12700" dist="63500" dir="13500000">
              <a:srgbClr val="333333"/>
            </a:outerShdw>
          </a:effectLst>
          <a:extLst>
            <a:ext uri="{C572A759-6A51-4108-AA02-DFA0A04FC94B}">
              <ma14:wrappingTextBoxFlag xmlns:ma14="http://schemas.microsoft.com/office/mac/drawingml/2011/main" val="1"/>
            </a:ext>
          </a:extLst>
        </p:spPr>
        <p:txBody>
          <a:bodyPr/>
          <a:lstStyle>
            <a:lvl1pPr>
              <a:defRPr sz="2200">
                <a:solidFill>
                  <a:srgbClr val="FFFCF3"/>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5307210" y="892968"/>
            <a:ext cx="13751720" cy="8322470"/>
          </a:xfrm>
          <a:prstGeom prst="rect">
            <a:avLst/>
          </a:prstGeom>
        </p:spPr>
        <p:txBody>
          <a:bodyPr lIns="91439" tIns="45719" rIns="91439" bIns="45719" anchor="t">
            <a:noAutofit/>
          </a:bodyPr>
          <a:lstStyle/>
          <a:p>
            <a:pPr/>
          </a:p>
        </p:txBody>
      </p:sp>
      <p:sp>
        <p:nvSpPr>
          <p:cNvPr id="21" name="Shape 21"/>
          <p:cNvSpPr/>
          <p:nvPr>
            <p:ph type="title"/>
          </p:nvPr>
        </p:nvSpPr>
        <p:spPr>
          <a:xfrm>
            <a:off x="4833937" y="9447609"/>
            <a:ext cx="14716126" cy="2000251"/>
          </a:xfrm>
          <a:prstGeom prst="rect">
            <a:avLst/>
          </a:prstGeom>
        </p:spPr>
        <p:txBody>
          <a:bodyPr anchor="b"/>
          <a:lstStyle/>
          <a:p>
            <a:pPr/>
            <a:r>
              <a:t>Title Text</a:t>
            </a:r>
          </a:p>
        </p:txBody>
      </p:sp>
      <p:sp>
        <p:nvSpPr>
          <p:cNvPr id="22" name="Shape 22"/>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11935814" y="13001625"/>
            <a:ext cx="494513" cy="51117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4833937" y="4536281"/>
            <a:ext cx="14716126" cy="4643438"/>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2495609" y="892968"/>
            <a:ext cx="7500938" cy="11572876"/>
          </a:xfrm>
          <a:prstGeom prst="rect">
            <a:avLst/>
          </a:prstGeom>
        </p:spPr>
        <p:txBody>
          <a:bodyPr lIns="91439" tIns="45719" rIns="91439" bIns="45719" anchor="t">
            <a:noAutofit/>
          </a:bodyPr>
          <a:lstStyle/>
          <a:p>
            <a:pPr/>
          </a:p>
        </p:txBody>
      </p:sp>
      <p:sp>
        <p:nvSpPr>
          <p:cNvPr id="39" name="Shape 39"/>
          <p:cNvSpPr/>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12495609" y="3661171"/>
            <a:ext cx="7500938" cy="8840392"/>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2495609" y="7161609"/>
            <a:ext cx="7500938" cy="53042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2504353" y="1250156"/>
            <a:ext cx="7500939" cy="5304235"/>
          </a:xfrm>
          <a:prstGeom prst="rect">
            <a:avLst/>
          </a:prstGeom>
        </p:spPr>
        <p:txBody>
          <a:bodyPr lIns="91439" tIns="45719" rIns="91439" bIns="45719" anchor="t">
            <a:noAutofit/>
          </a:bodyPr>
          <a:lstStyle/>
          <a:p>
            <a:pPr/>
          </a:p>
        </p:txBody>
      </p:sp>
      <p:sp>
        <p:nvSpPr>
          <p:cNvPr id="85" name="Shape 85"/>
          <p:cNvSpPr/>
          <p:nvPr>
            <p:ph type="pic" sz="half" idx="15"/>
          </p:nvPr>
        </p:nvSpPr>
        <p:spPr>
          <a:xfrm>
            <a:off x="4387453" y="1250156"/>
            <a:ext cx="7500938" cy="11215688"/>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Shape 3"/>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2.gif"/><Relationship Id="rId4" Type="http://schemas.openxmlformats.org/officeDocument/2006/relationships/image" Target="../media/image1.gif"/><Relationship Id="rId5"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4.tif"/><Relationship Id="rId4"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5.tif"/><Relationship Id="rId4"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6.tif"/><Relationship Id="rId4"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8.tif"/><Relationship Id="rId4"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9.tif"/><Relationship Id="rId4"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9.tif"/><Relationship Id="rId4" Type="http://schemas.openxmlformats.org/officeDocument/2006/relationships/image" Target="../media/image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0.tif"/><Relationship Id="rId4"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gif"/><Relationship Id="rId4" Type="http://schemas.openxmlformats.org/officeDocument/2006/relationships/image" Target="../media/image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2.tif"/><Relationship Id="rId4"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15.tif"/><Relationship Id="rId4" Type="http://schemas.openxmlformats.org/officeDocument/2006/relationships/image" Target="../media/image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6.tif"/><Relationship Id="rId4"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 Id="rId3"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6.tif"/><Relationship Id="rId4"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Relationship Id="rId3" Type="http://schemas.openxmlformats.org/officeDocument/2006/relationships/image" Target="../media/image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9.tif"/><Relationship Id="rId4" Type="http://schemas.openxmlformats.org/officeDocument/2006/relationships/image" Target="../media/image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4.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gif"/><Relationship Id="rId4" Type="http://schemas.openxmlformats.org/officeDocument/2006/relationships/image" Target="../media/image3.png"/><Relationship Id="rId5" Type="http://schemas.openxmlformats.org/officeDocument/2006/relationships/image" Target="../media/image2.g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church-1081718_640-2-filtered.jpeg"/>
          <p:cNvPicPr>
            <a:picLocks noChangeAspect="1"/>
          </p:cNvPicPr>
          <p:nvPr/>
        </p:nvPicPr>
        <p:blipFill>
          <a:blip r:embed="rId2">
            <a:extLst/>
          </a:blip>
          <a:stretch>
            <a:fillRect/>
          </a:stretch>
        </p:blipFill>
        <p:spPr>
          <a:xfrm>
            <a:off x="-167329" y="-2873087"/>
            <a:ext cx="25228116" cy="18211547"/>
          </a:xfrm>
          <a:prstGeom prst="rect">
            <a:avLst/>
          </a:prstGeom>
          <a:ln w="12700">
            <a:miter lim="400000"/>
          </a:ln>
        </p:spPr>
      </p:pic>
      <p:pic>
        <p:nvPicPr>
          <p:cNvPr id="138" name="Logotipo.jpg"/>
          <p:cNvPicPr>
            <a:picLocks noChangeAspect="1"/>
          </p:cNvPicPr>
          <p:nvPr/>
        </p:nvPicPr>
        <p:blipFill>
          <a:blip r:embed="rId3">
            <a:extLst/>
          </a:blip>
          <a:srcRect l="0" t="58871" r="0" b="0"/>
          <a:stretch>
            <a:fillRect/>
          </a:stretch>
        </p:blipFill>
        <p:spPr>
          <a:xfrm>
            <a:off x="941176" y="9595798"/>
            <a:ext cx="10929519" cy="3494213"/>
          </a:xfrm>
          <a:prstGeom prst="rect">
            <a:avLst/>
          </a:prstGeom>
          <a:ln w="3175">
            <a:miter lim="400000"/>
          </a:ln>
        </p:spPr>
      </p:pic>
      <p:sp>
        <p:nvSpPr>
          <p:cNvPr id="139" name="Shape 139"/>
          <p:cNvSpPr/>
          <p:nvPr/>
        </p:nvSpPr>
        <p:spPr>
          <a:xfrm>
            <a:off x="12323019" y="1267025"/>
            <a:ext cx="10141103" cy="6204077"/>
          </a:xfrm>
          <a:prstGeom prst="rect">
            <a:avLst/>
          </a:prstGeom>
          <a:solidFill>
            <a:srgbClr val="000000"/>
          </a:solidFill>
          <a:ln w="12700">
            <a:miter lim="400000"/>
          </a:ln>
        </p:spPr>
        <p:txBody>
          <a:bodyPr lIns="50800" tIns="50800" rIns="50800" bIns="50800" anchor="ctr"/>
          <a:lstStyle/>
          <a:p>
            <a:pPr defTabSz="825500">
              <a:defRPr sz="3600">
                <a:solidFill>
                  <a:srgbClr val="FFFFFF"/>
                </a:solidFill>
              </a:defRPr>
            </a:pPr>
          </a:p>
        </p:txBody>
      </p:sp>
      <p:pic>
        <p:nvPicPr>
          <p:cNvPr id="140" name="White on Black logo.001-filtered.jpeg"/>
          <p:cNvPicPr>
            <a:picLocks noChangeAspect="1"/>
          </p:cNvPicPr>
          <p:nvPr/>
        </p:nvPicPr>
        <p:blipFill>
          <a:blip r:embed="rId4">
            <a:extLst/>
          </a:blip>
          <a:srcRect l="22627" t="5319" r="22178" b="2683"/>
          <a:stretch>
            <a:fillRect/>
          </a:stretch>
        </p:blipFill>
        <p:spPr>
          <a:xfrm>
            <a:off x="12599533" y="1469638"/>
            <a:ext cx="3041032" cy="3801582"/>
          </a:xfrm>
          <a:custGeom>
            <a:avLst/>
            <a:gdLst/>
            <a:ahLst/>
            <a:cxnLst>
              <a:cxn ang="0">
                <a:pos x="wd2" y="hd2"/>
              </a:cxn>
              <a:cxn ang="5400000">
                <a:pos x="wd2" y="hd2"/>
              </a:cxn>
              <a:cxn ang="10800000">
                <a:pos x="wd2" y="hd2"/>
              </a:cxn>
              <a:cxn ang="16200000">
                <a:pos x="wd2" y="hd2"/>
              </a:cxn>
            </a:cxnLst>
            <a:rect l="0" t="0" r="r" b="b"/>
            <a:pathLst>
              <a:path w="21596" h="21575" fill="norm" stroke="1" extrusionOk="0">
                <a:moveTo>
                  <a:pt x="11186" y="1"/>
                </a:moveTo>
                <a:cubicBezTo>
                  <a:pt x="11153" y="9"/>
                  <a:pt x="11184" y="71"/>
                  <a:pt x="11262" y="190"/>
                </a:cubicBezTo>
                <a:cubicBezTo>
                  <a:pt x="11334" y="300"/>
                  <a:pt x="11391" y="531"/>
                  <a:pt x="11392" y="701"/>
                </a:cubicBezTo>
                <a:cubicBezTo>
                  <a:pt x="11393" y="1136"/>
                  <a:pt x="10942" y="1518"/>
                  <a:pt x="9985" y="1895"/>
                </a:cubicBezTo>
                <a:cubicBezTo>
                  <a:pt x="9171" y="2216"/>
                  <a:pt x="8972" y="2338"/>
                  <a:pt x="8785" y="2627"/>
                </a:cubicBezTo>
                <a:cubicBezTo>
                  <a:pt x="8499" y="3069"/>
                  <a:pt x="8753" y="3651"/>
                  <a:pt x="9481" y="4217"/>
                </a:cubicBezTo>
                <a:lnTo>
                  <a:pt x="9946" y="4580"/>
                </a:lnTo>
                <a:lnTo>
                  <a:pt x="10236" y="4416"/>
                </a:lnTo>
                <a:cubicBezTo>
                  <a:pt x="10396" y="4325"/>
                  <a:pt x="10609" y="4214"/>
                  <a:pt x="10710" y="4170"/>
                </a:cubicBezTo>
                <a:cubicBezTo>
                  <a:pt x="10810" y="4126"/>
                  <a:pt x="10903" y="4012"/>
                  <a:pt x="10918" y="3916"/>
                </a:cubicBezTo>
                <a:cubicBezTo>
                  <a:pt x="10973" y="3564"/>
                  <a:pt x="11018" y="3528"/>
                  <a:pt x="11214" y="3670"/>
                </a:cubicBezTo>
                <a:cubicBezTo>
                  <a:pt x="11437" y="3831"/>
                  <a:pt x="11444" y="4085"/>
                  <a:pt x="11234" y="4341"/>
                </a:cubicBezTo>
                <a:cubicBezTo>
                  <a:pt x="11146" y="4448"/>
                  <a:pt x="11126" y="4512"/>
                  <a:pt x="11189" y="4481"/>
                </a:cubicBezTo>
                <a:cubicBezTo>
                  <a:pt x="11366" y="4394"/>
                  <a:pt x="11513" y="4500"/>
                  <a:pt x="11386" y="4623"/>
                </a:cubicBezTo>
                <a:cubicBezTo>
                  <a:pt x="11304" y="4701"/>
                  <a:pt x="11305" y="4776"/>
                  <a:pt x="11392" y="4943"/>
                </a:cubicBezTo>
                <a:cubicBezTo>
                  <a:pt x="11523" y="5196"/>
                  <a:pt x="11586" y="5179"/>
                  <a:pt x="11947" y="4780"/>
                </a:cubicBezTo>
                <a:cubicBezTo>
                  <a:pt x="12271" y="4423"/>
                  <a:pt x="12309" y="3968"/>
                  <a:pt x="12040" y="3695"/>
                </a:cubicBezTo>
                <a:cubicBezTo>
                  <a:pt x="11710" y="3359"/>
                  <a:pt x="11757" y="2986"/>
                  <a:pt x="12178" y="2614"/>
                </a:cubicBezTo>
                <a:cubicBezTo>
                  <a:pt x="12360" y="2453"/>
                  <a:pt x="12459" y="2321"/>
                  <a:pt x="12398" y="2321"/>
                </a:cubicBezTo>
                <a:cubicBezTo>
                  <a:pt x="12162" y="2321"/>
                  <a:pt x="11655" y="2568"/>
                  <a:pt x="11476" y="2769"/>
                </a:cubicBezTo>
                <a:cubicBezTo>
                  <a:pt x="11147" y="3139"/>
                  <a:pt x="10981" y="2824"/>
                  <a:pt x="11268" y="2373"/>
                </a:cubicBezTo>
                <a:cubicBezTo>
                  <a:pt x="11349" y="2244"/>
                  <a:pt x="11561" y="1995"/>
                  <a:pt x="11738" y="1821"/>
                </a:cubicBezTo>
                <a:cubicBezTo>
                  <a:pt x="12322" y="1246"/>
                  <a:pt x="12219" y="554"/>
                  <a:pt x="11488" y="138"/>
                </a:cubicBezTo>
                <a:cubicBezTo>
                  <a:pt x="11316" y="41"/>
                  <a:pt x="11219" y="-7"/>
                  <a:pt x="11186" y="1"/>
                </a:cubicBezTo>
                <a:close/>
                <a:moveTo>
                  <a:pt x="4605" y="6337"/>
                </a:moveTo>
                <a:cubicBezTo>
                  <a:pt x="3955" y="6357"/>
                  <a:pt x="3335" y="6426"/>
                  <a:pt x="2956" y="6535"/>
                </a:cubicBezTo>
                <a:cubicBezTo>
                  <a:pt x="1813" y="6865"/>
                  <a:pt x="1010" y="7503"/>
                  <a:pt x="671" y="8351"/>
                </a:cubicBezTo>
                <a:cubicBezTo>
                  <a:pt x="553" y="8646"/>
                  <a:pt x="526" y="8912"/>
                  <a:pt x="558" y="9483"/>
                </a:cubicBezTo>
                <a:cubicBezTo>
                  <a:pt x="596" y="10158"/>
                  <a:pt x="633" y="10280"/>
                  <a:pt x="933" y="10772"/>
                </a:cubicBezTo>
                <a:cubicBezTo>
                  <a:pt x="1445" y="11611"/>
                  <a:pt x="1857" y="11959"/>
                  <a:pt x="4478" y="13750"/>
                </a:cubicBezTo>
                <a:cubicBezTo>
                  <a:pt x="6059" y="14829"/>
                  <a:pt x="6561" y="15490"/>
                  <a:pt x="6561" y="16498"/>
                </a:cubicBezTo>
                <a:cubicBezTo>
                  <a:pt x="6561" y="17859"/>
                  <a:pt x="5307" y="18803"/>
                  <a:pt x="3498" y="18804"/>
                </a:cubicBezTo>
                <a:cubicBezTo>
                  <a:pt x="1663" y="18805"/>
                  <a:pt x="461" y="18035"/>
                  <a:pt x="299" y="16757"/>
                </a:cubicBezTo>
                <a:cubicBezTo>
                  <a:pt x="267" y="16504"/>
                  <a:pt x="205" y="16325"/>
                  <a:pt x="163" y="16358"/>
                </a:cubicBezTo>
                <a:cubicBezTo>
                  <a:pt x="91" y="16416"/>
                  <a:pt x="6" y="17541"/>
                  <a:pt x="0" y="18203"/>
                </a:cubicBezTo>
                <a:cubicBezTo>
                  <a:pt x="-2" y="18423"/>
                  <a:pt x="6" y="18592"/>
                  <a:pt x="25" y="18653"/>
                </a:cubicBezTo>
                <a:cubicBezTo>
                  <a:pt x="112" y="18928"/>
                  <a:pt x="1123" y="19221"/>
                  <a:pt x="2319" y="19318"/>
                </a:cubicBezTo>
                <a:cubicBezTo>
                  <a:pt x="2892" y="19364"/>
                  <a:pt x="4175" y="19285"/>
                  <a:pt x="4732" y="19171"/>
                </a:cubicBezTo>
                <a:cubicBezTo>
                  <a:pt x="7090" y="18688"/>
                  <a:pt x="8419" y="16824"/>
                  <a:pt x="7787" y="14887"/>
                </a:cubicBezTo>
                <a:cubicBezTo>
                  <a:pt x="7471" y="13918"/>
                  <a:pt x="6626" y="13112"/>
                  <a:pt x="4450" y="11707"/>
                </a:cubicBezTo>
                <a:cubicBezTo>
                  <a:pt x="2209" y="10259"/>
                  <a:pt x="1770" y="9778"/>
                  <a:pt x="1773" y="8767"/>
                </a:cubicBezTo>
                <a:cubicBezTo>
                  <a:pt x="1774" y="8312"/>
                  <a:pt x="1817" y="8121"/>
                  <a:pt x="1970" y="7893"/>
                </a:cubicBezTo>
                <a:cubicBezTo>
                  <a:pt x="2541" y="7043"/>
                  <a:pt x="3755" y="6638"/>
                  <a:pt x="5152" y="6832"/>
                </a:cubicBezTo>
                <a:cubicBezTo>
                  <a:pt x="6419" y="7009"/>
                  <a:pt x="7073" y="7461"/>
                  <a:pt x="7291" y="8310"/>
                </a:cubicBezTo>
                <a:cubicBezTo>
                  <a:pt x="7390" y="8696"/>
                  <a:pt x="7420" y="8738"/>
                  <a:pt x="7477" y="8585"/>
                </a:cubicBezTo>
                <a:cubicBezTo>
                  <a:pt x="7515" y="8485"/>
                  <a:pt x="7548" y="7985"/>
                  <a:pt x="7553" y="7474"/>
                </a:cubicBezTo>
                <a:cubicBezTo>
                  <a:pt x="7562" y="6570"/>
                  <a:pt x="7558" y="6546"/>
                  <a:pt x="7367" y="6546"/>
                </a:cubicBezTo>
                <a:cubicBezTo>
                  <a:pt x="7259" y="6546"/>
                  <a:pt x="6843" y="6492"/>
                  <a:pt x="6443" y="6427"/>
                </a:cubicBezTo>
                <a:cubicBezTo>
                  <a:pt x="5935" y="6345"/>
                  <a:pt x="5255" y="6317"/>
                  <a:pt x="4605" y="6337"/>
                </a:cubicBezTo>
                <a:close/>
                <a:moveTo>
                  <a:pt x="14405" y="6553"/>
                </a:moveTo>
                <a:cubicBezTo>
                  <a:pt x="13000" y="6553"/>
                  <a:pt x="11848" y="6581"/>
                  <a:pt x="11848" y="6614"/>
                </a:cubicBezTo>
                <a:cubicBezTo>
                  <a:pt x="11848" y="6647"/>
                  <a:pt x="12078" y="6688"/>
                  <a:pt x="12356" y="6706"/>
                </a:cubicBezTo>
                <a:cubicBezTo>
                  <a:pt x="12974" y="6747"/>
                  <a:pt x="13312" y="6932"/>
                  <a:pt x="13472" y="7314"/>
                </a:cubicBezTo>
                <a:cubicBezTo>
                  <a:pt x="13644" y="7725"/>
                  <a:pt x="13594" y="18061"/>
                  <a:pt x="13418" y="18381"/>
                </a:cubicBezTo>
                <a:cubicBezTo>
                  <a:pt x="13223" y="18737"/>
                  <a:pt x="12959" y="18909"/>
                  <a:pt x="12505" y="18975"/>
                </a:cubicBezTo>
                <a:cubicBezTo>
                  <a:pt x="12199" y="19020"/>
                  <a:pt x="12747" y="19047"/>
                  <a:pt x="14450" y="19074"/>
                </a:cubicBezTo>
                <a:cubicBezTo>
                  <a:pt x="18950" y="19147"/>
                  <a:pt x="20887" y="19148"/>
                  <a:pt x="21059" y="19074"/>
                </a:cubicBezTo>
                <a:cubicBezTo>
                  <a:pt x="21261" y="18988"/>
                  <a:pt x="21492" y="18246"/>
                  <a:pt x="21575" y="17416"/>
                </a:cubicBezTo>
                <a:cubicBezTo>
                  <a:pt x="21591" y="17255"/>
                  <a:pt x="21598" y="17134"/>
                  <a:pt x="21594" y="17054"/>
                </a:cubicBezTo>
                <a:cubicBezTo>
                  <a:pt x="21583" y="16813"/>
                  <a:pt x="21482" y="16935"/>
                  <a:pt x="21298" y="17421"/>
                </a:cubicBezTo>
                <a:cubicBezTo>
                  <a:pt x="21105" y="17933"/>
                  <a:pt x="20600" y="18376"/>
                  <a:pt x="20086" y="18482"/>
                </a:cubicBezTo>
                <a:cubicBezTo>
                  <a:pt x="19494" y="18604"/>
                  <a:pt x="18044" y="18649"/>
                  <a:pt x="17155" y="18572"/>
                </a:cubicBezTo>
                <a:cubicBezTo>
                  <a:pt x="15604" y="18438"/>
                  <a:pt x="15439" y="18254"/>
                  <a:pt x="15304" y="16522"/>
                </a:cubicBezTo>
                <a:cubicBezTo>
                  <a:pt x="15253" y="15877"/>
                  <a:pt x="15226" y="13573"/>
                  <a:pt x="15242" y="11403"/>
                </a:cubicBezTo>
                <a:cubicBezTo>
                  <a:pt x="15267" y="7862"/>
                  <a:pt x="15285" y="7427"/>
                  <a:pt x="15425" y="7179"/>
                </a:cubicBezTo>
                <a:cubicBezTo>
                  <a:pt x="15605" y="6861"/>
                  <a:pt x="16013" y="6690"/>
                  <a:pt x="16589" y="6690"/>
                </a:cubicBezTo>
                <a:cubicBezTo>
                  <a:pt x="16791" y="6690"/>
                  <a:pt x="16958" y="6661"/>
                  <a:pt x="16958" y="6623"/>
                </a:cubicBezTo>
                <a:cubicBezTo>
                  <a:pt x="16958" y="6581"/>
                  <a:pt x="15950" y="6553"/>
                  <a:pt x="14405" y="6553"/>
                </a:cubicBezTo>
                <a:close/>
                <a:moveTo>
                  <a:pt x="20194" y="20327"/>
                </a:moveTo>
                <a:lnTo>
                  <a:pt x="10620" y="20329"/>
                </a:lnTo>
                <a:cubicBezTo>
                  <a:pt x="5353" y="20331"/>
                  <a:pt x="1146" y="20346"/>
                  <a:pt x="1271" y="20363"/>
                </a:cubicBezTo>
                <a:cubicBezTo>
                  <a:pt x="1396" y="20379"/>
                  <a:pt x="3551" y="20668"/>
                  <a:pt x="6059" y="21002"/>
                </a:cubicBezTo>
                <a:cubicBezTo>
                  <a:pt x="8568" y="21337"/>
                  <a:pt x="10742" y="21593"/>
                  <a:pt x="10893" y="21574"/>
                </a:cubicBezTo>
                <a:cubicBezTo>
                  <a:pt x="11043" y="21556"/>
                  <a:pt x="13198" y="21269"/>
                  <a:pt x="15681" y="20935"/>
                </a:cubicBezTo>
                <a:lnTo>
                  <a:pt x="20194" y="20327"/>
                </a:lnTo>
                <a:close/>
              </a:path>
            </a:pathLst>
          </a:custGeom>
          <a:ln w="3175">
            <a:miter lim="400000"/>
          </a:ln>
        </p:spPr>
      </p:pic>
      <p:sp>
        <p:nvSpPr>
          <p:cNvPr id="141" name="Shape 141"/>
          <p:cNvSpPr/>
          <p:nvPr/>
        </p:nvSpPr>
        <p:spPr>
          <a:xfrm>
            <a:off x="17081019" y="1886123"/>
            <a:ext cx="3893692"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800">
                <a:solidFill>
                  <a:srgbClr val="FFFFFF"/>
                </a:solidFill>
                <a:latin typeface="Arial Black"/>
                <a:ea typeface="Arial Black"/>
                <a:cs typeface="Arial Black"/>
                <a:sym typeface="Arial Black"/>
              </a:defRPr>
            </a:lvl1pPr>
          </a:lstStyle>
          <a:p>
            <a:pPr/>
            <a:r>
              <a:t>MENTOR.</a:t>
            </a:r>
          </a:p>
        </p:txBody>
      </p:sp>
      <p:sp>
        <p:nvSpPr>
          <p:cNvPr id="142" name="Shape 142"/>
          <p:cNvSpPr/>
          <p:nvPr/>
        </p:nvSpPr>
        <p:spPr>
          <a:xfrm>
            <a:off x="16535942" y="2927754"/>
            <a:ext cx="498384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800">
                <a:solidFill>
                  <a:srgbClr val="FFFFFF"/>
                </a:solidFill>
                <a:latin typeface="Arial Black"/>
                <a:ea typeface="Arial Black"/>
                <a:cs typeface="Arial Black"/>
                <a:sym typeface="Arial Black"/>
              </a:defRPr>
            </a:lvl1pPr>
          </a:lstStyle>
          <a:p>
            <a:pPr/>
            <a:r>
              <a:t>MOBILIZAR.</a:t>
            </a:r>
          </a:p>
        </p:txBody>
      </p:sp>
      <p:sp>
        <p:nvSpPr>
          <p:cNvPr id="143" name="Shape 143"/>
          <p:cNvSpPr/>
          <p:nvPr/>
        </p:nvSpPr>
        <p:spPr>
          <a:xfrm>
            <a:off x="16043017" y="3957071"/>
            <a:ext cx="596969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5800">
                <a:solidFill>
                  <a:srgbClr val="FFFFFF"/>
                </a:solidFill>
                <a:latin typeface="Arial Black"/>
                <a:ea typeface="Arial Black"/>
                <a:cs typeface="Arial Black"/>
                <a:sym typeface="Arial Black"/>
              </a:defRPr>
            </a:lvl1pPr>
          </a:lstStyle>
          <a:p>
            <a:pPr/>
            <a:r>
              <a:t>MULTIPLICAR.</a:t>
            </a:r>
          </a:p>
        </p:txBody>
      </p:sp>
      <p:sp>
        <p:nvSpPr>
          <p:cNvPr id="144" name="Shape 144"/>
          <p:cNvSpPr/>
          <p:nvPr/>
        </p:nvSpPr>
        <p:spPr>
          <a:xfrm>
            <a:off x="13059850" y="5642727"/>
            <a:ext cx="8316441" cy="1"/>
          </a:xfrm>
          <a:prstGeom prst="line">
            <a:avLst/>
          </a:prstGeom>
          <a:ln w="25400">
            <a:solidFill>
              <a:srgbClr val="FFFFFF"/>
            </a:solidFill>
            <a:miter lim="400000"/>
          </a:ln>
        </p:spPr>
        <p:txBody>
          <a:bodyPr lIns="50800" tIns="50800" rIns="50800" bIns="50800" anchor="ctr"/>
          <a:lstStyle/>
          <a:p>
            <a:pPr defTabSz="825500">
              <a:defRPr sz="3600">
                <a:solidFill>
                  <a:srgbClr val="FFFFFF"/>
                </a:solidFill>
              </a:defRPr>
            </a:pPr>
          </a:p>
        </p:txBody>
      </p:sp>
      <p:sp>
        <p:nvSpPr>
          <p:cNvPr id="145" name="Shape 145"/>
          <p:cNvSpPr/>
          <p:nvPr/>
        </p:nvSpPr>
        <p:spPr>
          <a:xfrm>
            <a:off x="14447941" y="6014235"/>
            <a:ext cx="5540258" cy="1333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6900">
                <a:solidFill>
                  <a:srgbClr val="FFFFFF"/>
                </a:solidFill>
                <a:latin typeface="Arial Black"/>
                <a:ea typeface="Arial Black"/>
                <a:cs typeface="Arial Black"/>
                <a:sym typeface="Arial Black"/>
              </a:defRPr>
            </a:lvl1pPr>
          </a:lstStyle>
          <a:p>
            <a:pPr/>
            <a:r>
              <a:t>Curso 1.6.6</a:t>
            </a:r>
          </a:p>
        </p:txBody>
      </p:sp>
      <p:sp>
        <p:nvSpPr>
          <p:cNvPr id="146" name="Shape 146"/>
          <p:cNvSpPr/>
          <p:nvPr/>
        </p:nvSpPr>
        <p:spPr>
          <a:xfrm>
            <a:off x="-304715" y="2084950"/>
            <a:ext cx="13421323" cy="3815557"/>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defTabSz="642937">
              <a:defRPr sz="10400">
                <a:solidFill>
                  <a:srgbClr val="FFFFFF"/>
                </a:solidFill>
                <a:latin typeface="Arial Black"/>
                <a:ea typeface="Arial Black"/>
                <a:cs typeface="Arial Black"/>
                <a:sym typeface="Arial Black"/>
              </a:defRPr>
            </a:pPr>
            <a:r>
              <a:t>A Importância</a:t>
            </a:r>
          </a:p>
          <a:p>
            <a:pPr defTabSz="642937">
              <a:defRPr sz="10400">
                <a:latin typeface="Arial Black"/>
                <a:ea typeface="Arial Black"/>
                <a:cs typeface="Arial Black"/>
                <a:sym typeface="Arial Black"/>
              </a:defRPr>
            </a:pPr>
            <a:r>
              <a:rPr>
                <a:solidFill>
                  <a:srgbClr val="FFFFFF"/>
                </a:solidFill>
              </a:rPr>
              <a:t>da Igreja Local</a:t>
            </a:r>
            <a: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92" name="target.jpg"/>
          <p:cNvPicPr>
            <a:picLocks noChangeAspect="1"/>
          </p:cNvPicPr>
          <p:nvPr/>
        </p:nvPicPr>
        <p:blipFill>
          <a:blip r:embed="rId2">
            <a:extLst/>
          </a:blip>
          <a:srcRect l="14956" t="1644" r="15248" b="2435"/>
          <a:stretch>
            <a:fillRect/>
          </a:stretch>
        </p:blipFill>
        <p:spPr>
          <a:xfrm>
            <a:off x="18851981" y="528892"/>
            <a:ext cx="1985795" cy="1989777"/>
          </a:xfrm>
          <a:custGeom>
            <a:avLst/>
            <a:gdLst/>
            <a:ahLst/>
            <a:cxnLst>
              <a:cxn ang="0">
                <a:pos x="wd2" y="hd2"/>
              </a:cxn>
              <a:cxn ang="5400000">
                <a:pos x="wd2" y="hd2"/>
              </a:cxn>
              <a:cxn ang="10800000">
                <a:pos x="wd2" y="hd2"/>
              </a:cxn>
              <a:cxn ang="16200000">
                <a:pos x="wd2" y="hd2"/>
              </a:cxn>
            </a:cxnLst>
            <a:rect l="0" t="0" r="r" b="b"/>
            <a:pathLst>
              <a:path w="21524" h="21249" fill="norm" stroke="1" extrusionOk="0">
                <a:moveTo>
                  <a:pt x="10912" y="4"/>
                </a:moveTo>
                <a:cubicBezTo>
                  <a:pt x="10603" y="-4"/>
                  <a:pt x="10289" y="1"/>
                  <a:pt x="9978" y="17"/>
                </a:cubicBezTo>
                <a:lnTo>
                  <a:pt x="9432" y="72"/>
                </a:lnTo>
                <a:cubicBezTo>
                  <a:pt x="7555" y="357"/>
                  <a:pt x="5584" y="1050"/>
                  <a:pt x="4197" y="2242"/>
                </a:cubicBezTo>
                <a:cubicBezTo>
                  <a:pt x="3201" y="2864"/>
                  <a:pt x="2387" y="3874"/>
                  <a:pt x="1775" y="4848"/>
                </a:cubicBezTo>
                <a:cubicBezTo>
                  <a:pt x="337" y="6773"/>
                  <a:pt x="-76" y="9184"/>
                  <a:pt x="11" y="11528"/>
                </a:cubicBezTo>
                <a:cubicBezTo>
                  <a:pt x="163" y="13623"/>
                  <a:pt x="1082" y="15607"/>
                  <a:pt x="2270" y="17229"/>
                </a:cubicBezTo>
                <a:cubicBezTo>
                  <a:pt x="2805" y="17737"/>
                  <a:pt x="3250" y="18340"/>
                  <a:pt x="3866" y="18750"/>
                </a:cubicBezTo>
                <a:cubicBezTo>
                  <a:pt x="4873" y="19721"/>
                  <a:pt x="6279" y="20344"/>
                  <a:pt x="7612" y="20810"/>
                </a:cubicBezTo>
                <a:cubicBezTo>
                  <a:pt x="10439" y="21596"/>
                  <a:pt x="13627" y="21362"/>
                  <a:pt x="16151" y="19835"/>
                </a:cubicBezTo>
                <a:cubicBezTo>
                  <a:pt x="17310" y="19274"/>
                  <a:pt x="18209" y="18413"/>
                  <a:pt x="19068" y="17500"/>
                </a:cubicBezTo>
                <a:cubicBezTo>
                  <a:pt x="19527" y="16775"/>
                  <a:pt x="20215" y="16038"/>
                  <a:pt x="20500" y="15165"/>
                </a:cubicBezTo>
                <a:cubicBezTo>
                  <a:pt x="21202" y="13935"/>
                  <a:pt x="21453" y="12554"/>
                  <a:pt x="21524" y="11151"/>
                </a:cubicBezTo>
                <a:lnTo>
                  <a:pt x="21524" y="9494"/>
                </a:lnTo>
                <a:cubicBezTo>
                  <a:pt x="21349" y="7728"/>
                  <a:pt x="20657" y="6107"/>
                  <a:pt x="19730" y="4632"/>
                </a:cubicBezTo>
                <a:cubicBezTo>
                  <a:pt x="19292" y="4202"/>
                  <a:pt x="19027" y="3570"/>
                  <a:pt x="18517" y="3272"/>
                </a:cubicBezTo>
                <a:cubicBezTo>
                  <a:pt x="18116" y="2728"/>
                  <a:pt x="17500" y="2354"/>
                  <a:pt x="16973" y="1916"/>
                </a:cubicBezTo>
                <a:cubicBezTo>
                  <a:pt x="15184" y="694"/>
                  <a:pt x="13075" y="61"/>
                  <a:pt x="10912" y="4"/>
                </a:cubicBezTo>
                <a:close/>
              </a:path>
            </a:pathLst>
          </a:custGeom>
          <a:ln w="12700">
            <a:miter lim="400000"/>
          </a:ln>
        </p:spPr>
      </p:pic>
      <p:sp>
        <p:nvSpPr>
          <p:cNvPr id="193" name="Shape 193"/>
          <p:cNvSpPr/>
          <p:nvPr/>
        </p:nvSpPr>
        <p:spPr>
          <a:xfrm>
            <a:off x="2969226" y="449262"/>
            <a:ext cx="15528395"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Existem 4 maneiras pelas quais a Igreja demonstra a sua Importância:</a:t>
            </a:r>
          </a:p>
        </p:txBody>
      </p:sp>
      <p:pic>
        <p:nvPicPr>
          <p:cNvPr id="194" name="target.jpg"/>
          <p:cNvPicPr>
            <a:picLocks noChangeAspect="1"/>
          </p:cNvPicPr>
          <p:nvPr/>
        </p:nvPicPr>
        <p:blipFill>
          <a:blip r:embed="rId2">
            <a:extLst/>
          </a:blip>
          <a:srcRect l="14965" t="1646" r="15249" b="2429"/>
          <a:stretch>
            <a:fillRect/>
          </a:stretch>
        </p:blipFill>
        <p:spPr>
          <a:xfrm>
            <a:off x="4253747" y="2976404"/>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195" name="target.jpg"/>
          <p:cNvPicPr>
            <a:picLocks noChangeAspect="1"/>
          </p:cNvPicPr>
          <p:nvPr/>
        </p:nvPicPr>
        <p:blipFill>
          <a:blip r:embed="rId2">
            <a:extLst/>
          </a:blip>
          <a:srcRect l="14965" t="1646" r="15249" b="2429"/>
          <a:stretch>
            <a:fillRect/>
          </a:stretch>
        </p:blipFill>
        <p:spPr>
          <a:xfrm>
            <a:off x="4253747" y="11026012"/>
            <a:ext cx="1176548" cy="1179127"/>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196" name="target.jpg"/>
          <p:cNvPicPr>
            <a:picLocks noChangeAspect="1"/>
          </p:cNvPicPr>
          <p:nvPr/>
        </p:nvPicPr>
        <p:blipFill>
          <a:blip r:embed="rId2">
            <a:extLst/>
          </a:blip>
          <a:srcRect l="14965" t="1646" r="15249" b="2429"/>
          <a:stretch>
            <a:fillRect/>
          </a:stretch>
        </p:blipFill>
        <p:spPr>
          <a:xfrm>
            <a:off x="4253747" y="5540164"/>
            <a:ext cx="1176548" cy="1179127"/>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197" name="target.jpg"/>
          <p:cNvPicPr>
            <a:picLocks noChangeAspect="1"/>
          </p:cNvPicPr>
          <p:nvPr/>
        </p:nvPicPr>
        <p:blipFill>
          <a:blip r:embed="rId2">
            <a:extLst/>
          </a:blip>
          <a:srcRect l="14965" t="1646" r="15249" b="2429"/>
          <a:stretch>
            <a:fillRect/>
          </a:stretch>
        </p:blipFill>
        <p:spPr>
          <a:xfrm>
            <a:off x="4253747" y="8103923"/>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198" name="Shape 198"/>
          <p:cNvSpPr/>
          <p:nvPr/>
        </p:nvSpPr>
        <p:spPr>
          <a:xfrm>
            <a:off x="5093335" y="2839423"/>
            <a:ext cx="15687102" cy="9502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1285875" algn="l" defTabSz="642937">
              <a:defRPr b="1" sz="5600">
                <a:solidFill>
                  <a:srgbClr val="FFFFFF"/>
                </a:solidFill>
                <a:uFill>
                  <a:solidFill>
                    <a:srgbClr val="000000"/>
                  </a:solidFill>
                </a:uFill>
                <a:latin typeface="Helvetica"/>
                <a:ea typeface="Helvetica"/>
                <a:cs typeface="Helvetica"/>
                <a:sym typeface="Helvetica"/>
              </a:defRPr>
            </a:pPr>
            <a:r>
              <a:t>1. Ela é importante pois sua MENSAGEM resgata os perdidos.</a:t>
            </a:r>
          </a:p>
          <a:p>
            <a:pPr marL="1285875" algn="l" defTabSz="642937">
              <a:defRPr b="1" sz="5600">
                <a:solidFill>
                  <a:srgbClr val="FFFFFF"/>
                </a:solidFill>
                <a:uFill>
                  <a:solidFill>
                    <a:srgbClr val="000000"/>
                  </a:solidFill>
                </a:uFill>
                <a:latin typeface="Helvetica"/>
                <a:ea typeface="Helvetica"/>
                <a:cs typeface="Helvetica"/>
                <a:sym typeface="Helvetica"/>
              </a:defRPr>
            </a:pPr>
          </a:p>
          <a:p>
            <a:pPr marL="1285875" algn="l" defTabSz="642937">
              <a:defRPr b="1" sz="5600">
                <a:solidFill>
                  <a:srgbClr val="FFFFFF"/>
                </a:solidFill>
                <a:uFill>
                  <a:solidFill>
                    <a:srgbClr val="000000"/>
                  </a:solidFill>
                </a:uFill>
                <a:latin typeface="Helvetica"/>
                <a:ea typeface="Helvetica"/>
                <a:cs typeface="Helvetica"/>
                <a:sym typeface="Helvetica"/>
              </a:defRPr>
            </a:pPr>
            <a:r>
              <a:t>2. Ela é importante para o CRESCIMENTO dos crentes.</a:t>
            </a:r>
          </a:p>
          <a:p>
            <a:pPr marL="1285875" algn="l" defTabSz="642937">
              <a:defRPr b="1" sz="5600">
                <a:solidFill>
                  <a:srgbClr val="FFFFFF"/>
                </a:solidFill>
                <a:uFill>
                  <a:solidFill>
                    <a:srgbClr val="000000"/>
                  </a:solidFill>
                </a:uFill>
                <a:latin typeface="Helvetica"/>
                <a:ea typeface="Helvetica"/>
                <a:cs typeface="Helvetica"/>
                <a:sym typeface="Helvetica"/>
              </a:defRPr>
            </a:pPr>
          </a:p>
          <a:p>
            <a:pPr marL="1285875" algn="l" defTabSz="642937">
              <a:defRPr b="1" sz="5600">
                <a:solidFill>
                  <a:srgbClr val="FFFFFF"/>
                </a:solidFill>
                <a:uFill>
                  <a:solidFill>
                    <a:srgbClr val="000000"/>
                  </a:solidFill>
                </a:uFill>
                <a:latin typeface="Helvetica"/>
                <a:ea typeface="Helvetica"/>
                <a:cs typeface="Helvetica"/>
                <a:sym typeface="Helvetica"/>
              </a:defRPr>
            </a:pPr>
            <a:r>
              <a:t>3. Ela é importante para a MOBILIZAÇÃO dos crentes.</a:t>
            </a:r>
          </a:p>
          <a:p>
            <a:pPr marL="1285875" algn="l" defTabSz="642937">
              <a:defRPr b="1" sz="5600">
                <a:solidFill>
                  <a:srgbClr val="FFFFFF"/>
                </a:solidFill>
                <a:uFill>
                  <a:solidFill>
                    <a:srgbClr val="000000"/>
                  </a:solidFill>
                </a:uFill>
                <a:latin typeface="Helvetica"/>
                <a:ea typeface="Helvetica"/>
                <a:cs typeface="Helvetica"/>
                <a:sym typeface="Helvetica"/>
              </a:defRPr>
            </a:pPr>
          </a:p>
          <a:p>
            <a:pPr marL="1285875" algn="l" defTabSz="642937">
              <a:defRPr b="1" sz="5600">
                <a:solidFill>
                  <a:srgbClr val="FFFFFF"/>
                </a:solidFill>
                <a:uFill>
                  <a:solidFill>
                    <a:srgbClr val="000000"/>
                  </a:solidFill>
                </a:uFill>
                <a:latin typeface="Helvetica"/>
                <a:ea typeface="Helvetica"/>
                <a:cs typeface="Helvetica"/>
                <a:sym typeface="Helvetica"/>
              </a:defRPr>
            </a:pPr>
            <a:r>
              <a:t>4. Ela é central para MULTIPLICAÇÃO de igrejas.</a:t>
            </a:r>
          </a:p>
        </p:txBody>
      </p:sp>
      <p:pic>
        <p:nvPicPr>
          <p:cNvPr id="199"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4"/>
                                        </p:tgtEl>
                                        <p:attrNameLst>
                                          <p:attrName>style.visibility</p:attrName>
                                        </p:attrNameLst>
                                      </p:cBhvr>
                                      <p:to>
                                        <p:strVal val="visible"/>
                                      </p:to>
                                    </p:set>
                                    <p:animEffect filter="dissolve" transition="in">
                                      <p:cBhvr>
                                        <p:cTn id="7" dur="10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95"/>
                                        </p:tgtEl>
                                        <p:attrNameLst>
                                          <p:attrName>style.visibility</p:attrName>
                                        </p:attrNameLst>
                                      </p:cBhvr>
                                      <p:to>
                                        <p:strVal val="visible"/>
                                      </p:to>
                                    </p:set>
                                    <p:animEffect filter="dissolve" transition="in">
                                      <p:cBhvr>
                                        <p:cTn id="12" dur="1000"/>
                                        <p:tgtEl>
                                          <p:spTgt spid="19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96"/>
                                        </p:tgtEl>
                                        <p:attrNameLst>
                                          <p:attrName>style.visibility</p:attrName>
                                        </p:attrNameLst>
                                      </p:cBhvr>
                                      <p:to>
                                        <p:strVal val="visible"/>
                                      </p:to>
                                    </p:set>
                                    <p:animEffect filter="dissolve" transition="in">
                                      <p:cBhvr>
                                        <p:cTn id="17" dur="1000"/>
                                        <p:tgtEl>
                                          <p:spTgt spid="19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97"/>
                                        </p:tgtEl>
                                        <p:attrNameLst>
                                          <p:attrName>style.visibility</p:attrName>
                                        </p:attrNameLst>
                                      </p:cBhvr>
                                      <p:to>
                                        <p:strVal val="visible"/>
                                      </p:to>
                                    </p:set>
                                    <p:animEffect filter="dissolve" transition="in">
                                      <p:cBhvr>
                                        <p:cTn id="22"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2"/>
      <p:bldP build="whole" bldLvl="1" animBg="1" rev="0" advAuto="0" spid="196" grpId="3"/>
      <p:bldP build="whole" bldLvl="1" animBg="1" rev="0" advAuto="0" spid="197" grpId="4"/>
      <p:bldP build="whole" bldLvl="1" animBg="1" rev="0" advAuto="0" spid="194"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01" name="Shape 201"/>
          <p:cNvSpPr/>
          <p:nvPr/>
        </p:nvSpPr>
        <p:spPr>
          <a:xfrm>
            <a:off x="4192790" y="536575"/>
            <a:ext cx="15998420" cy="716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A igreja é importante à cada etapa. Qualquer tentativa de contornar a igreja em todo este processo irá ignorar a única ferramenta que o próprio Cristo disse que iria usar contra as portas do inferno (Mateus 16:18).</a:t>
            </a:r>
          </a:p>
        </p:txBody>
      </p:sp>
      <p:pic>
        <p:nvPicPr>
          <p:cNvPr id="202" name="target.jpg"/>
          <p:cNvPicPr>
            <a:picLocks noChangeAspect="1"/>
          </p:cNvPicPr>
          <p:nvPr/>
        </p:nvPicPr>
        <p:blipFill>
          <a:blip r:embed="rId2">
            <a:extLst/>
          </a:blip>
          <a:srcRect l="14965" t="1646" r="15244" b="2433"/>
          <a:stretch>
            <a:fillRect/>
          </a:stretch>
        </p:blipFill>
        <p:spPr>
          <a:xfrm>
            <a:off x="10295389" y="8368862"/>
            <a:ext cx="3793312" cy="3801204"/>
          </a:xfrm>
          <a:custGeom>
            <a:avLst/>
            <a:gdLst/>
            <a:ahLst/>
            <a:cxnLst>
              <a:cxn ang="0">
                <a:pos x="wd2" y="hd2"/>
              </a:cxn>
              <a:cxn ang="5400000">
                <a:pos x="wd2" y="hd2"/>
              </a:cxn>
              <a:cxn ang="10800000">
                <a:pos x="wd2" y="hd2"/>
              </a:cxn>
              <a:cxn ang="16200000">
                <a:pos x="wd2" y="hd2"/>
              </a:cxn>
            </a:cxnLst>
            <a:rect l="0" t="0" r="r" b="b"/>
            <a:pathLst>
              <a:path w="21524" h="21249" fill="norm" stroke="1" extrusionOk="0">
                <a:moveTo>
                  <a:pt x="10908" y="4"/>
                </a:moveTo>
                <a:cubicBezTo>
                  <a:pt x="10599" y="-4"/>
                  <a:pt x="10289" y="0"/>
                  <a:pt x="9978" y="15"/>
                </a:cubicBezTo>
                <a:lnTo>
                  <a:pt x="9429" y="71"/>
                </a:lnTo>
                <a:cubicBezTo>
                  <a:pt x="7551" y="356"/>
                  <a:pt x="5582" y="1049"/>
                  <a:pt x="4195" y="2240"/>
                </a:cubicBezTo>
                <a:cubicBezTo>
                  <a:pt x="3199" y="2863"/>
                  <a:pt x="2385" y="3873"/>
                  <a:pt x="1772" y="4847"/>
                </a:cubicBezTo>
                <a:cubicBezTo>
                  <a:pt x="334" y="6772"/>
                  <a:pt x="-76" y="9183"/>
                  <a:pt x="11" y="11527"/>
                </a:cubicBezTo>
                <a:cubicBezTo>
                  <a:pt x="164" y="13623"/>
                  <a:pt x="1080" y="15608"/>
                  <a:pt x="2268" y="17229"/>
                </a:cubicBezTo>
                <a:cubicBezTo>
                  <a:pt x="2803" y="17738"/>
                  <a:pt x="3248" y="18337"/>
                  <a:pt x="3864" y="18747"/>
                </a:cubicBezTo>
                <a:cubicBezTo>
                  <a:pt x="4872" y="19718"/>
                  <a:pt x="6278" y="20344"/>
                  <a:pt x="7612" y="20810"/>
                </a:cubicBezTo>
                <a:cubicBezTo>
                  <a:pt x="10438" y="21596"/>
                  <a:pt x="13624" y="21360"/>
                  <a:pt x="16149" y="19834"/>
                </a:cubicBezTo>
                <a:cubicBezTo>
                  <a:pt x="17307" y="19272"/>
                  <a:pt x="18208" y="18413"/>
                  <a:pt x="19067" y="17500"/>
                </a:cubicBezTo>
                <a:cubicBezTo>
                  <a:pt x="19526" y="16775"/>
                  <a:pt x="20212" y="16037"/>
                  <a:pt x="20497" y="15164"/>
                </a:cubicBezTo>
                <a:cubicBezTo>
                  <a:pt x="21198" y="13937"/>
                  <a:pt x="21452" y="12559"/>
                  <a:pt x="21524" y="11159"/>
                </a:cubicBezTo>
                <a:lnTo>
                  <a:pt x="21524" y="9462"/>
                </a:lnTo>
                <a:cubicBezTo>
                  <a:pt x="21344" y="7709"/>
                  <a:pt x="20648" y="6095"/>
                  <a:pt x="19727" y="4630"/>
                </a:cubicBezTo>
                <a:cubicBezTo>
                  <a:pt x="19289" y="4200"/>
                  <a:pt x="19025" y="3570"/>
                  <a:pt x="18515" y="3272"/>
                </a:cubicBezTo>
                <a:cubicBezTo>
                  <a:pt x="18114" y="2729"/>
                  <a:pt x="17500" y="2353"/>
                  <a:pt x="16973" y="1914"/>
                </a:cubicBezTo>
                <a:cubicBezTo>
                  <a:pt x="15184" y="693"/>
                  <a:pt x="13072" y="61"/>
                  <a:pt x="10908" y="4"/>
                </a:cubicBezTo>
                <a:close/>
              </a:path>
            </a:pathLst>
          </a:custGeom>
          <a:ln w="12700">
            <a:miter lim="400000"/>
          </a:ln>
        </p:spPr>
      </p:pic>
      <p:pic>
        <p:nvPicPr>
          <p:cNvPr id="203" name="stick_figure.gif"/>
          <p:cNvPicPr>
            <a:picLocks noChangeAspect="1"/>
          </p:cNvPicPr>
          <p:nvPr/>
        </p:nvPicPr>
        <p:blipFill>
          <a:blip r:embed="rId3">
            <a:extLst/>
          </a:blip>
          <a:srcRect l="31224" t="578" r="31448" b="1329"/>
          <a:stretch>
            <a:fillRect/>
          </a:stretch>
        </p:blipFill>
        <p:spPr>
          <a:xfrm>
            <a:off x="11788546" y="9064476"/>
            <a:ext cx="913685" cy="2410730"/>
          </a:xfrm>
          <a:custGeom>
            <a:avLst/>
            <a:gdLst/>
            <a:ahLst/>
            <a:cxnLst>
              <a:cxn ang="0">
                <a:pos x="wd2" y="hd2"/>
              </a:cxn>
              <a:cxn ang="5400000">
                <a:pos x="wd2" y="hd2"/>
              </a:cxn>
              <a:cxn ang="10800000">
                <a:pos x="wd2" y="hd2"/>
              </a:cxn>
              <a:cxn ang="16200000">
                <a:pos x="wd2" y="hd2"/>
              </a:cxn>
            </a:cxnLst>
            <a:rect l="0" t="0" r="r" b="b"/>
            <a:pathLst>
              <a:path w="21151" h="21407" fill="norm" stroke="1" extrusionOk="0">
                <a:moveTo>
                  <a:pt x="10327" y="3"/>
                </a:moveTo>
                <a:cubicBezTo>
                  <a:pt x="10007" y="29"/>
                  <a:pt x="9653" y="85"/>
                  <a:pt x="9068" y="193"/>
                </a:cubicBezTo>
                <a:cubicBezTo>
                  <a:pt x="6977" y="579"/>
                  <a:pt x="6247" y="1015"/>
                  <a:pt x="6247" y="1878"/>
                </a:cubicBezTo>
                <a:cubicBezTo>
                  <a:pt x="6247" y="2454"/>
                  <a:pt x="6469" y="2682"/>
                  <a:pt x="7405" y="3065"/>
                </a:cubicBezTo>
                <a:cubicBezTo>
                  <a:pt x="7887" y="3263"/>
                  <a:pt x="8244" y="3374"/>
                  <a:pt x="8673" y="3443"/>
                </a:cubicBezTo>
                <a:cubicBezTo>
                  <a:pt x="8685" y="3444"/>
                  <a:pt x="8698" y="3448"/>
                  <a:pt x="8710" y="3450"/>
                </a:cubicBezTo>
                <a:cubicBezTo>
                  <a:pt x="8775" y="3459"/>
                  <a:pt x="8845" y="3462"/>
                  <a:pt x="8912" y="3471"/>
                </a:cubicBezTo>
                <a:cubicBezTo>
                  <a:pt x="9337" y="3519"/>
                  <a:pt x="9837" y="3538"/>
                  <a:pt x="10630" y="3538"/>
                </a:cubicBezTo>
                <a:cubicBezTo>
                  <a:pt x="11380" y="3538"/>
                  <a:pt x="11876" y="3518"/>
                  <a:pt x="12302" y="3474"/>
                </a:cubicBezTo>
                <a:cubicBezTo>
                  <a:pt x="12493" y="3450"/>
                  <a:pt x="12673" y="3418"/>
                  <a:pt x="12853" y="3386"/>
                </a:cubicBezTo>
                <a:cubicBezTo>
                  <a:pt x="13177" y="3319"/>
                  <a:pt x="13492" y="3232"/>
                  <a:pt x="13864" y="3090"/>
                </a:cubicBezTo>
                <a:cubicBezTo>
                  <a:pt x="14833" y="2720"/>
                  <a:pt x="15030" y="2518"/>
                  <a:pt x="15030" y="1902"/>
                </a:cubicBezTo>
                <a:cubicBezTo>
                  <a:pt x="15030" y="1010"/>
                  <a:pt x="14322" y="583"/>
                  <a:pt x="12210" y="193"/>
                </a:cubicBezTo>
                <a:cubicBezTo>
                  <a:pt x="11658" y="91"/>
                  <a:pt x="11314" y="36"/>
                  <a:pt x="11006" y="6"/>
                </a:cubicBezTo>
                <a:cubicBezTo>
                  <a:pt x="10796" y="0"/>
                  <a:pt x="10585" y="-2"/>
                  <a:pt x="10363" y="3"/>
                </a:cubicBezTo>
                <a:cubicBezTo>
                  <a:pt x="10352" y="4"/>
                  <a:pt x="10338" y="2"/>
                  <a:pt x="10327" y="3"/>
                </a:cubicBezTo>
                <a:close/>
                <a:moveTo>
                  <a:pt x="11824" y="4052"/>
                </a:moveTo>
                <a:cubicBezTo>
                  <a:pt x="9567" y="4075"/>
                  <a:pt x="7272" y="4143"/>
                  <a:pt x="5099" y="4080"/>
                </a:cubicBezTo>
                <a:cubicBezTo>
                  <a:pt x="4317" y="4131"/>
                  <a:pt x="3752" y="4205"/>
                  <a:pt x="3078" y="4338"/>
                </a:cubicBezTo>
                <a:cubicBezTo>
                  <a:pt x="1359" y="4675"/>
                  <a:pt x="574" y="4940"/>
                  <a:pt x="202" y="5793"/>
                </a:cubicBezTo>
                <a:lnTo>
                  <a:pt x="0" y="11809"/>
                </a:lnTo>
                <a:cubicBezTo>
                  <a:pt x="105" y="12211"/>
                  <a:pt x="286" y="12312"/>
                  <a:pt x="634" y="12383"/>
                </a:cubicBezTo>
                <a:cubicBezTo>
                  <a:pt x="1585" y="12578"/>
                  <a:pt x="2279" y="12579"/>
                  <a:pt x="3059" y="12391"/>
                </a:cubicBezTo>
                <a:cubicBezTo>
                  <a:pt x="3331" y="12325"/>
                  <a:pt x="3488" y="12015"/>
                  <a:pt x="3611" y="11457"/>
                </a:cubicBezTo>
                <a:lnTo>
                  <a:pt x="3611" y="6829"/>
                </a:lnTo>
                <a:lnTo>
                  <a:pt x="4750" y="6741"/>
                </a:lnTo>
                <a:lnTo>
                  <a:pt x="4750" y="8366"/>
                </a:lnTo>
                <a:cubicBezTo>
                  <a:pt x="4847" y="9557"/>
                  <a:pt x="4916" y="11381"/>
                  <a:pt x="4952" y="13913"/>
                </a:cubicBezTo>
                <a:cubicBezTo>
                  <a:pt x="5044" y="20368"/>
                  <a:pt x="5120" y="21028"/>
                  <a:pt x="5733" y="21201"/>
                </a:cubicBezTo>
                <a:cubicBezTo>
                  <a:pt x="7135" y="21598"/>
                  <a:pt x="9306" y="21397"/>
                  <a:pt x="9886" y="20813"/>
                </a:cubicBezTo>
                <a:lnTo>
                  <a:pt x="9959" y="20739"/>
                </a:lnTo>
                <a:lnTo>
                  <a:pt x="9959" y="12567"/>
                </a:lnTo>
                <a:lnTo>
                  <a:pt x="11089" y="12482"/>
                </a:lnTo>
                <a:lnTo>
                  <a:pt x="11310" y="20859"/>
                </a:lnTo>
                <a:lnTo>
                  <a:pt x="11429" y="20905"/>
                </a:lnTo>
                <a:cubicBezTo>
                  <a:pt x="12675" y="21427"/>
                  <a:pt x="14324" y="21547"/>
                  <a:pt x="15545" y="21201"/>
                </a:cubicBezTo>
                <a:cubicBezTo>
                  <a:pt x="16124" y="21037"/>
                  <a:pt x="16221" y="20084"/>
                  <a:pt x="16308" y="14579"/>
                </a:cubicBezTo>
                <a:lnTo>
                  <a:pt x="16308" y="6829"/>
                </a:lnTo>
                <a:lnTo>
                  <a:pt x="17438" y="6741"/>
                </a:lnTo>
                <a:lnTo>
                  <a:pt x="17612" y="11080"/>
                </a:lnTo>
                <a:cubicBezTo>
                  <a:pt x="17739" y="11853"/>
                  <a:pt x="17905" y="12315"/>
                  <a:pt x="18219" y="12391"/>
                </a:cubicBezTo>
                <a:cubicBezTo>
                  <a:pt x="18389" y="12432"/>
                  <a:pt x="18567" y="12456"/>
                  <a:pt x="18742" y="12479"/>
                </a:cubicBezTo>
                <a:cubicBezTo>
                  <a:pt x="19272" y="12459"/>
                  <a:pt x="19877" y="12376"/>
                  <a:pt x="20332" y="12426"/>
                </a:cubicBezTo>
                <a:cubicBezTo>
                  <a:pt x="20450" y="12400"/>
                  <a:pt x="20563" y="12370"/>
                  <a:pt x="20672" y="12334"/>
                </a:cubicBezTo>
                <a:cubicBezTo>
                  <a:pt x="21600" y="10276"/>
                  <a:pt x="20858" y="7932"/>
                  <a:pt x="21057" y="5754"/>
                </a:cubicBezTo>
                <a:cubicBezTo>
                  <a:pt x="20942" y="5580"/>
                  <a:pt x="20789" y="5430"/>
                  <a:pt x="20589" y="5272"/>
                </a:cubicBezTo>
                <a:cubicBezTo>
                  <a:pt x="20087" y="4875"/>
                  <a:pt x="19537" y="4598"/>
                  <a:pt x="18696" y="4405"/>
                </a:cubicBezTo>
                <a:cubicBezTo>
                  <a:pt x="16576" y="4078"/>
                  <a:pt x="14233" y="4028"/>
                  <a:pt x="11824" y="4052"/>
                </a:cubicBezTo>
                <a:close/>
              </a:path>
            </a:pathLst>
          </a:custGeom>
          <a:ln w="12700">
            <a:miter lim="400000"/>
          </a:ln>
        </p:spPr>
      </p:pic>
      <p:sp>
        <p:nvSpPr>
          <p:cNvPr id="204" name="Shape 204"/>
          <p:cNvSpPr/>
          <p:nvPr/>
        </p:nvSpPr>
        <p:spPr>
          <a:xfrm>
            <a:off x="14701955" y="8529036"/>
            <a:ext cx="1838240" cy="3182871"/>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pic>
        <p:nvPicPr>
          <p:cNvPr id="205" name="church-building-clipart-black-and-white-church9.gif"/>
          <p:cNvPicPr>
            <a:picLocks noChangeAspect="1"/>
          </p:cNvPicPr>
          <p:nvPr/>
        </p:nvPicPr>
        <p:blipFill>
          <a:blip r:embed="rId4">
            <a:extLst/>
          </a:blip>
          <a:srcRect l="631" t="476" r="2484" b="2"/>
          <a:stretch>
            <a:fillRect/>
          </a:stretch>
        </p:blipFill>
        <p:spPr>
          <a:xfrm>
            <a:off x="14959087" y="8612901"/>
            <a:ext cx="1323976" cy="2884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60" y="0"/>
                </a:moveTo>
                <a:lnTo>
                  <a:pt x="10535" y="683"/>
                </a:lnTo>
                <a:lnTo>
                  <a:pt x="10502" y="1370"/>
                </a:lnTo>
                <a:lnTo>
                  <a:pt x="8955" y="1385"/>
                </a:lnTo>
                <a:lnTo>
                  <a:pt x="7401" y="1400"/>
                </a:lnTo>
                <a:lnTo>
                  <a:pt x="7401" y="1551"/>
                </a:lnTo>
                <a:lnTo>
                  <a:pt x="7401" y="1703"/>
                </a:lnTo>
                <a:lnTo>
                  <a:pt x="8955" y="1718"/>
                </a:lnTo>
                <a:lnTo>
                  <a:pt x="10502" y="1732"/>
                </a:lnTo>
                <a:lnTo>
                  <a:pt x="10535" y="3197"/>
                </a:lnTo>
                <a:lnTo>
                  <a:pt x="10560" y="4662"/>
                </a:lnTo>
                <a:lnTo>
                  <a:pt x="9317" y="6142"/>
                </a:lnTo>
                <a:lnTo>
                  <a:pt x="8081" y="7622"/>
                </a:lnTo>
                <a:lnTo>
                  <a:pt x="8081" y="9146"/>
                </a:lnTo>
                <a:lnTo>
                  <a:pt x="8074" y="10671"/>
                </a:lnTo>
                <a:lnTo>
                  <a:pt x="7148" y="11146"/>
                </a:lnTo>
                <a:cubicBezTo>
                  <a:pt x="6638" y="11408"/>
                  <a:pt x="5428" y="12024"/>
                  <a:pt x="4461" y="12516"/>
                </a:cubicBezTo>
                <a:cubicBezTo>
                  <a:pt x="3494" y="13008"/>
                  <a:pt x="2063" y="13735"/>
                  <a:pt x="1282" y="14133"/>
                </a:cubicBezTo>
                <a:lnTo>
                  <a:pt x="0" y="14786"/>
                </a:lnTo>
                <a:lnTo>
                  <a:pt x="544" y="14786"/>
                </a:lnTo>
                <a:cubicBezTo>
                  <a:pt x="1040" y="14786"/>
                  <a:pt x="1303" y="14745"/>
                  <a:pt x="1522" y="14638"/>
                </a:cubicBezTo>
                <a:cubicBezTo>
                  <a:pt x="1686" y="14556"/>
                  <a:pt x="1897" y="14514"/>
                  <a:pt x="1988" y="14540"/>
                </a:cubicBezTo>
                <a:cubicBezTo>
                  <a:pt x="2102" y="14572"/>
                  <a:pt x="2150" y="15664"/>
                  <a:pt x="2150" y="18094"/>
                </a:cubicBezTo>
                <a:lnTo>
                  <a:pt x="2150" y="21600"/>
                </a:lnTo>
                <a:lnTo>
                  <a:pt x="19567" y="21600"/>
                </a:lnTo>
                <a:lnTo>
                  <a:pt x="19567" y="18043"/>
                </a:lnTo>
                <a:cubicBezTo>
                  <a:pt x="19567" y="16087"/>
                  <a:pt x="19602" y="14470"/>
                  <a:pt x="19645" y="14451"/>
                </a:cubicBezTo>
                <a:cubicBezTo>
                  <a:pt x="19687" y="14431"/>
                  <a:pt x="19903" y="14497"/>
                  <a:pt x="20130" y="14599"/>
                </a:cubicBezTo>
                <a:cubicBezTo>
                  <a:pt x="20223" y="14641"/>
                  <a:pt x="20295" y="14672"/>
                  <a:pt x="20363" y="14697"/>
                </a:cubicBezTo>
                <a:cubicBezTo>
                  <a:pt x="20364" y="14697"/>
                  <a:pt x="20369" y="14697"/>
                  <a:pt x="20370" y="14697"/>
                </a:cubicBezTo>
                <a:cubicBezTo>
                  <a:pt x="20462" y="14730"/>
                  <a:pt x="20542" y="14749"/>
                  <a:pt x="20635" y="14760"/>
                </a:cubicBezTo>
                <a:cubicBezTo>
                  <a:pt x="20659" y="14762"/>
                  <a:pt x="20688" y="14764"/>
                  <a:pt x="20713" y="14765"/>
                </a:cubicBezTo>
                <a:cubicBezTo>
                  <a:pt x="20811" y="14772"/>
                  <a:pt x="20918" y="14773"/>
                  <a:pt x="21076" y="14768"/>
                </a:cubicBezTo>
                <a:lnTo>
                  <a:pt x="21600" y="14754"/>
                </a:lnTo>
                <a:lnTo>
                  <a:pt x="17650" y="12712"/>
                </a:lnTo>
                <a:lnTo>
                  <a:pt x="13707" y="10671"/>
                </a:lnTo>
                <a:lnTo>
                  <a:pt x="13707" y="9173"/>
                </a:lnTo>
                <a:lnTo>
                  <a:pt x="13707" y="7675"/>
                </a:lnTo>
                <a:lnTo>
                  <a:pt x="12464" y="6172"/>
                </a:lnTo>
                <a:lnTo>
                  <a:pt x="11227" y="4668"/>
                </a:lnTo>
                <a:lnTo>
                  <a:pt x="11253" y="3200"/>
                </a:lnTo>
                <a:lnTo>
                  <a:pt x="11286" y="1732"/>
                </a:lnTo>
                <a:lnTo>
                  <a:pt x="12781" y="1718"/>
                </a:lnTo>
                <a:lnTo>
                  <a:pt x="14271" y="1703"/>
                </a:lnTo>
                <a:lnTo>
                  <a:pt x="14271" y="1551"/>
                </a:lnTo>
                <a:lnTo>
                  <a:pt x="14271" y="1400"/>
                </a:lnTo>
                <a:lnTo>
                  <a:pt x="12781" y="1385"/>
                </a:lnTo>
                <a:lnTo>
                  <a:pt x="11286" y="1370"/>
                </a:lnTo>
                <a:lnTo>
                  <a:pt x="11253" y="683"/>
                </a:lnTo>
                <a:lnTo>
                  <a:pt x="11227" y="0"/>
                </a:lnTo>
                <a:lnTo>
                  <a:pt x="10897" y="0"/>
                </a:lnTo>
                <a:lnTo>
                  <a:pt x="10560" y="0"/>
                </a:lnTo>
                <a:close/>
                <a:moveTo>
                  <a:pt x="10606" y="15104"/>
                </a:moveTo>
                <a:cubicBezTo>
                  <a:pt x="10687" y="15117"/>
                  <a:pt x="10722" y="15583"/>
                  <a:pt x="10722" y="16542"/>
                </a:cubicBezTo>
                <a:lnTo>
                  <a:pt x="10722" y="17957"/>
                </a:lnTo>
                <a:lnTo>
                  <a:pt x="9350" y="17972"/>
                </a:lnTo>
                <a:cubicBezTo>
                  <a:pt x="8587" y="17980"/>
                  <a:pt x="7955" y="17966"/>
                  <a:pt x="7919" y="17939"/>
                </a:cubicBezTo>
                <a:cubicBezTo>
                  <a:pt x="7823" y="17868"/>
                  <a:pt x="8268" y="16897"/>
                  <a:pt x="8644" y="16358"/>
                </a:cubicBezTo>
                <a:cubicBezTo>
                  <a:pt x="8824" y="16101"/>
                  <a:pt x="9140" y="15762"/>
                  <a:pt x="9343" y="15606"/>
                </a:cubicBezTo>
                <a:cubicBezTo>
                  <a:pt x="9704" y="15330"/>
                  <a:pt x="10366" y="15068"/>
                  <a:pt x="10606" y="15104"/>
                </a:cubicBezTo>
                <a:close/>
                <a:moveTo>
                  <a:pt x="11312" y="15104"/>
                </a:moveTo>
                <a:cubicBezTo>
                  <a:pt x="11523" y="15072"/>
                  <a:pt x="12401" y="15472"/>
                  <a:pt x="12736" y="15755"/>
                </a:cubicBezTo>
                <a:cubicBezTo>
                  <a:pt x="13262" y="16198"/>
                  <a:pt x="13786" y="17115"/>
                  <a:pt x="13850" y="17698"/>
                </a:cubicBezTo>
                <a:lnTo>
                  <a:pt x="13876" y="17957"/>
                </a:lnTo>
                <a:lnTo>
                  <a:pt x="12548" y="17972"/>
                </a:lnTo>
                <a:cubicBezTo>
                  <a:pt x="11543" y="17983"/>
                  <a:pt x="11212" y="17972"/>
                  <a:pt x="11169" y="17921"/>
                </a:cubicBezTo>
                <a:cubicBezTo>
                  <a:pt x="11138" y="17884"/>
                  <a:pt x="11127" y="17239"/>
                  <a:pt x="11143" y="16489"/>
                </a:cubicBezTo>
                <a:cubicBezTo>
                  <a:pt x="11165" y="15484"/>
                  <a:pt x="11212" y="15119"/>
                  <a:pt x="11312" y="15104"/>
                </a:cubicBezTo>
                <a:close/>
                <a:moveTo>
                  <a:pt x="9382" y="18201"/>
                </a:moveTo>
                <a:lnTo>
                  <a:pt x="10722" y="18215"/>
                </a:lnTo>
                <a:lnTo>
                  <a:pt x="10722" y="19767"/>
                </a:lnTo>
                <a:lnTo>
                  <a:pt x="10722" y="21318"/>
                </a:lnTo>
                <a:lnTo>
                  <a:pt x="9201" y="21330"/>
                </a:lnTo>
                <a:cubicBezTo>
                  <a:pt x="8361" y="21337"/>
                  <a:pt x="7638" y="21329"/>
                  <a:pt x="7595" y="21309"/>
                </a:cubicBezTo>
                <a:cubicBezTo>
                  <a:pt x="7357" y="21199"/>
                  <a:pt x="7680" y="18352"/>
                  <a:pt x="7945" y="18230"/>
                </a:cubicBezTo>
                <a:cubicBezTo>
                  <a:pt x="7997" y="18206"/>
                  <a:pt x="8644" y="18193"/>
                  <a:pt x="9382" y="18201"/>
                </a:cubicBezTo>
                <a:close/>
                <a:moveTo>
                  <a:pt x="12516" y="18201"/>
                </a:moveTo>
                <a:cubicBezTo>
                  <a:pt x="13254" y="18193"/>
                  <a:pt x="13899" y="18205"/>
                  <a:pt x="13947" y="18227"/>
                </a:cubicBezTo>
                <a:cubicBezTo>
                  <a:pt x="13955" y="18231"/>
                  <a:pt x="13958" y="18255"/>
                  <a:pt x="13966" y="18263"/>
                </a:cubicBezTo>
                <a:lnTo>
                  <a:pt x="13986" y="18263"/>
                </a:lnTo>
                <a:lnTo>
                  <a:pt x="13992" y="18293"/>
                </a:lnTo>
                <a:cubicBezTo>
                  <a:pt x="14255" y="18651"/>
                  <a:pt x="14503" y="20943"/>
                  <a:pt x="14283" y="21199"/>
                </a:cubicBezTo>
                <a:lnTo>
                  <a:pt x="14167" y="21341"/>
                </a:lnTo>
                <a:lnTo>
                  <a:pt x="12697" y="21341"/>
                </a:lnTo>
                <a:cubicBezTo>
                  <a:pt x="11617" y="21341"/>
                  <a:pt x="11209" y="21327"/>
                  <a:pt x="11169" y="21279"/>
                </a:cubicBezTo>
                <a:cubicBezTo>
                  <a:pt x="11139" y="21243"/>
                  <a:pt x="11127" y="20537"/>
                  <a:pt x="11143" y="19713"/>
                </a:cubicBezTo>
                <a:lnTo>
                  <a:pt x="11176" y="18215"/>
                </a:lnTo>
                <a:lnTo>
                  <a:pt x="12516" y="18201"/>
                </a:lnTo>
                <a:close/>
              </a:path>
            </a:pathLst>
          </a:custGeom>
          <a:ln w="12700">
            <a:miter lim="400000"/>
          </a:ln>
        </p:spPr>
      </p:pic>
      <p:pic>
        <p:nvPicPr>
          <p:cNvPr id="206" name="Screenshot 2016-11-04 09.38.47.png"/>
          <p:cNvPicPr>
            <a:picLocks noChangeAspect="1"/>
          </p:cNvPicPr>
          <p:nvPr/>
        </p:nvPicPr>
        <p:blipFill>
          <a:blip r:embed="rId5">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37827 0.005737" origin="layout" pathEditMode="relative">
                                      <p:cBhvr>
                                        <p:cTn id="6" dur="1000" fill="hold"/>
                                        <p:tgtEl>
                                          <p:spTgt spid="205"/>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174660 -0.003621" origin="layout" pathEditMode="relative">
                                      <p:cBhvr>
                                        <p:cTn id="9" dur="1000" fill="hold"/>
                                        <p:tgtEl>
                                          <p:spTgt spid="20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08" name="Shape 208"/>
          <p:cNvSpPr/>
          <p:nvPr/>
        </p:nvSpPr>
        <p:spPr>
          <a:xfrm>
            <a:off x="3073603" y="3381176"/>
            <a:ext cx="16650752"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A Igreja demonstra a verdade do evangelho de 2 maneiras:</a:t>
            </a:r>
          </a:p>
        </p:txBody>
      </p:sp>
      <p:sp>
        <p:nvSpPr>
          <p:cNvPr id="209" name="Shape 209"/>
          <p:cNvSpPr/>
          <p:nvPr/>
        </p:nvSpPr>
        <p:spPr>
          <a:xfrm>
            <a:off x="4918676" y="437469"/>
            <a:ext cx="14927648" cy="2405156"/>
          </a:xfrm>
          <a:prstGeom prst="rect">
            <a:avLst/>
          </a:pr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marL="1058333" indent="-1058333">
              <a:buSzPct val="100000"/>
              <a:buAutoNum type="arabicPeriod" startAt="1"/>
              <a:defRPr b="1" sz="6000">
                <a:latin typeface="Helvetica"/>
                <a:ea typeface="Helvetica"/>
                <a:cs typeface="Helvetica"/>
                <a:sym typeface="Helvetica"/>
              </a:defRPr>
            </a:lvl1pPr>
          </a:lstStyle>
          <a:p>
            <a:pPr/>
            <a:r>
              <a:t>1. Sua Mensagem resgata os perdidos</a:t>
            </a:r>
          </a:p>
        </p:txBody>
      </p:sp>
      <p:pic>
        <p:nvPicPr>
          <p:cNvPr id="210" name="target.jpg"/>
          <p:cNvPicPr>
            <a:picLocks noChangeAspect="1"/>
          </p:cNvPicPr>
          <p:nvPr/>
        </p:nvPicPr>
        <p:blipFill>
          <a:blip r:embed="rId2">
            <a:extLst/>
          </a:blip>
          <a:srcRect l="14963" t="1648" r="15241" b="2437"/>
          <a:stretch>
            <a:fillRect/>
          </a:stretch>
        </p:blipFill>
        <p:spPr>
          <a:xfrm>
            <a:off x="3403424" y="284339"/>
            <a:ext cx="2706502" cy="2711733"/>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7" y="5"/>
                </a:moveTo>
                <a:cubicBezTo>
                  <a:pt x="10597" y="-3"/>
                  <a:pt x="10289" y="-1"/>
                  <a:pt x="9979" y="14"/>
                </a:cubicBezTo>
                <a:lnTo>
                  <a:pt x="9429" y="70"/>
                </a:lnTo>
                <a:cubicBezTo>
                  <a:pt x="7552" y="356"/>
                  <a:pt x="5583" y="1049"/>
                  <a:pt x="4196" y="2241"/>
                </a:cubicBezTo>
                <a:cubicBezTo>
                  <a:pt x="3200" y="2863"/>
                  <a:pt x="2385" y="3873"/>
                  <a:pt x="1772" y="4847"/>
                </a:cubicBezTo>
                <a:cubicBezTo>
                  <a:pt x="335" y="6772"/>
                  <a:pt x="-76" y="9183"/>
                  <a:pt x="11" y="11528"/>
                </a:cubicBezTo>
                <a:cubicBezTo>
                  <a:pt x="163" y="13623"/>
                  <a:pt x="1081" y="15607"/>
                  <a:pt x="2268" y="17228"/>
                </a:cubicBezTo>
                <a:cubicBezTo>
                  <a:pt x="2803" y="17737"/>
                  <a:pt x="3249" y="18339"/>
                  <a:pt x="3865" y="18749"/>
                </a:cubicBezTo>
                <a:cubicBezTo>
                  <a:pt x="4872" y="19720"/>
                  <a:pt x="6278" y="20345"/>
                  <a:pt x="7611" y="20811"/>
                </a:cubicBezTo>
                <a:cubicBezTo>
                  <a:pt x="10438" y="21597"/>
                  <a:pt x="13622" y="21361"/>
                  <a:pt x="16146" y="19834"/>
                </a:cubicBezTo>
                <a:cubicBezTo>
                  <a:pt x="17305" y="19273"/>
                  <a:pt x="18206" y="18416"/>
                  <a:pt x="19065" y="17502"/>
                </a:cubicBezTo>
                <a:cubicBezTo>
                  <a:pt x="19525" y="16777"/>
                  <a:pt x="20213" y="16040"/>
                  <a:pt x="20498" y="15166"/>
                </a:cubicBezTo>
                <a:cubicBezTo>
                  <a:pt x="21204" y="13930"/>
                  <a:pt x="21455" y="12538"/>
                  <a:pt x="21524" y="11126"/>
                </a:cubicBezTo>
                <a:lnTo>
                  <a:pt x="21524" y="9472"/>
                </a:lnTo>
                <a:cubicBezTo>
                  <a:pt x="21345" y="7715"/>
                  <a:pt x="20648" y="6098"/>
                  <a:pt x="19725" y="4630"/>
                </a:cubicBezTo>
                <a:cubicBezTo>
                  <a:pt x="19287" y="4199"/>
                  <a:pt x="19022" y="3572"/>
                  <a:pt x="18513" y="3274"/>
                </a:cubicBezTo>
                <a:cubicBezTo>
                  <a:pt x="18112" y="2730"/>
                  <a:pt x="17500" y="2353"/>
                  <a:pt x="16973" y="1915"/>
                </a:cubicBezTo>
                <a:cubicBezTo>
                  <a:pt x="15184" y="693"/>
                  <a:pt x="13070" y="62"/>
                  <a:pt x="10907" y="5"/>
                </a:cubicBezTo>
                <a:close/>
              </a:path>
            </a:pathLst>
          </a:custGeom>
          <a:ln w="12700">
            <a:miter lim="400000"/>
          </a:ln>
        </p:spPr>
      </p:pic>
      <p:sp>
        <p:nvSpPr>
          <p:cNvPr id="211" name="Shape 211"/>
          <p:cNvSpPr/>
          <p:nvPr/>
        </p:nvSpPr>
        <p:spPr>
          <a:xfrm>
            <a:off x="3073603" y="5851822"/>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1.O PODER do evangelho</a:t>
            </a:r>
          </a:p>
        </p:txBody>
      </p:sp>
      <p:sp>
        <p:nvSpPr>
          <p:cNvPr id="212" name="Shape 212"/>
          <p:cNvSpPr/>
          <p:nvPr/>
        </p:nvSpPr>
        <p:spPr>
          <a:xfrm>
            <a:off x="4295249" y="6945709"/>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 O poder de redimir o perdido</a:t>
            </a:r>
          </a:p>
        </p:txBody>
      </p:sp>
      <p:pic>
        <p:nvPicPr>
          <p:cNvPr id="213" name="pasted-image.tif"/>
          <p:cNvPicPr>
            <a:picLocks noChangeAspect="1"/>
          </p:cNvPicPr>
          <p:nvPr/>
        </p:nvPicPr>
        <p:blipFill>
          <a:blip r:embed="rId3">
            <a:extLst/>
          </a:blip>
          <a:stretch>
            <a:fillRect/>
          </a:stretch>
        </p:blipFill>
        <p:spPr>
          <a:xfrm>
            <a:off x="8819199" y="8585605"/>
            <a:ext cx="6745602" cy="4671677"/>
          </a:xfrm>
          <a:prstGeom prst="rect">
            <a:avLst/>
          </a:prstGeom>
          <a:ln w="12700">
            <a:miter lim="400000"/>
          </a:ln>
        </p:spPr>
      </p:pic>
      <p:pic>
        <p:nvPicPr>
          <p:cNvPr id="214"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8"/>
                                        </p:tgtEl>
                                        <p:attrNameLst>
                                          <p:attrName>style.visibility</p:attrName>
                                        </p:attrNameLst>
                                      </p:cBhvr>
                                      <p:to>
                                        <p:strVal val="visible"/>
                                      </p:to>
                                    </p:set>
                                    <p:animEffect filter="dissolve" transition="in">
                                      <p:cBhvr>
                                        <p:cTn id="7" dur="6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11"/>
                                        </p:tgtEl>
                                        <p:attrNameLst>
                                          <p:attrName>style.visibility</p:attrName>
                                        </p:attrNameLst>
                                      </p:cBhvr>
                                      <p:to>
                                        <p:strVal val="visible"/>
                                      </p:to>
                                    </p:set>
                                    <p:animEffect filter="dissolve" transition="in">
                                      <p:cBhvr>
                                        <p:cTn id="12" dur="600"/>
                                        <p:tgtEl>
                                          <p:spTgt spid="21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12"/>
                                        </p:tgtEl>
                                        <p:attrNameLst>
                                          <p:attrName>style.visibility</p:attrName>
                                        </p:attrNameLst>
                                      </p:cBhvr>
                                      <p:to>
                                        <p:strVal val="visible"/>
                                      </p:to>
                                    </p:set>
                                    <p:animEffect filter="dissolve" transition="in">
                                      <p:cBhvr>
                                        <p:cTn id="17" dur="600"/>
                                        <p:tgtEl>
                                          <p:spTgt spid="212"/>
                                        </p:tgtEl>
                                      </p:cBhvr>
                                    </p:animEffect>
                                  </p:childTnLst>
                                </p:cTn>
                              </p:par>
                            </p:childTnLst>
                          </p:cTn>
                        </p:par>
                        <p:par>
                          <p:cTn id="18" fill="hold">
                            <p:stCondLst>
                              <p:cond delay="600"/>
                            </p:stCondLst>
                            <p:childTnLst>
                              <p:par>
                                <p:cTn id="19" presetClass="entr" nodeType="afterEffect" presetID="9" grpId="4" fill="hold">
                                  <p:stCondLst>
                                    <p:cond delay="0"/>
                                  </p:stCondLst>
                                  <p:iterate type="el" backwards="0">
                                    <p:tmAbs val="0"/>
                                  </p:iterate>
                                  <p:childTnLst>
                                    <p:set>
                                      <p:cBhvr>
                                        <p:cTn id="20" fill="hold"/>
                                        <p:tgtEl>
                                          <p:spTgt spid="213"/>
                                        </p:tgtEl>
                                        <p:attrNameLst>
                                          <p:attrName>style.visibility</p:attrName>
                                        </p:attrNameLst>
                                      </p:cBhvr>
                                      <p:to>
                                        <p:strVal val="visible"/>
                                      </p:to>
                                    </p:set>
                                    <p:animEffect filter="dissolve" transition="in">
                                      <p:cBhvr>
                                        <p:cTn id="21" dur="600"/>
                                        <p:tgtEl>
                                          <p:spTgt spid="213"/>
                                        </p:tgtEl>
                                      </p:cBhvr>
                                    </p:animEffect>
                                  </p:childTnLst>
                                </p:cTn>
                              </p:par>
                            </p:childTnLst>
                          </p:cTn>
                        </p:par>
                        <p:par>
                          <p:cTn id="22" fill="hold">
                            <p:stCondLst>
                              <p:cond delay="1200"/>
                            </p:stCondLst>
                            <p:childTnLst>
                              <p:par>
                                <p:cTn id="23" presetClass="exit" nodeType="afterEffect" presetID="9" grpId="5" fill="hold">
                                  <p:stCondLst>
                                    <p:cond delay="0"/>
                                  </p:stCondLst>
                                  <p:iterate type="el" backwards="0">
                                    <p:tmAbs val="0"/>
                                  </p:iterate>
                                  <p:childTnLst>
                                    <p:animEffect filter="dissolve" transition="out">
                                      <p:cBhvr>
                                        <p:cTn id="24" dur="499" fill="hold"/>
                                        <p:tgtEl>
                                          <p:spTgt spid="213"/>
                                        </p:tgtEl>
                                      </p:cBhvr>
                                    </p:animEffect>
                                    <p:set>
                                      <p:cBhvr>
                                        <p:cTn id="25" fill="hold">
                                          <p:stCondLst>
                                            <p:cond delay="498"/>
                                          </p:stCondLst>
                                        </p:cTn>
                                        <p:tgtEl>
                                          <p:spTgt spid="2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2"/>
      <p:bldP build="whole" bldLvl="1" animBg="1" rev="0" advAuto="0" spid="208" grpId="1"/>
      <p:bldP build="whole" bldLvl="1" animBg="1" rev="0" advAuto="0" spid="213" grpId="4"/>
      <p:bldP build="whole" bldLvl="1" animBg="1" rev="0" advAuto="0" spid="212" grpId="3"/>
      <p:bldP build="whole" bldLvl="1" animBg="1" rev="0" advAuto="0" spid="213" grpId="5"/>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16" name="Shape 216"/>
          <p:cNvSpPr/>
          <p:nvPr/>
        </p:nvSpPr>
        <p:spPr>
          <a:xfrm>
            <a:off x="3073603" y="3381176"/>
            <a:ext cx="16650752"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A Igreja demonstra a verdade do evangelho de 2 maneiras:</a:t>
            </a:r>
          </a:p>
        </p:txBody>
      </p:sp>
      <p:sp>
        <p:nvSpPr>
          <p:cNvPr id="217" name="Shape 217"/>
          <p:cNvSpPr/>
          <p:nvPr/>
        </p:nvSpPr>
        <p:spPr>
          <a:xfrm>
            <a:off x="4918676" y="437469"/>
            <a:ext cx="14927648" cy="2405156"/>
          </a:xfrm>
          <a:prstGeom prst="rect">
            <a:avLst/>
          </a:pr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marL="1058333" indent="-1058333">
              <a:buSzPct val="100000"/>
              <a:buAutoNum type="arabicPeriod" startAt="1"/>
              <a:defRPr b="1" sz="6000">
                <a:latin typeface="Helvetica"/>
                <a:ea typeface="Helvetica"/>
                <a:cs typeface="Helvetica"/>
                <a:sym typeface="Helvetica"/>
              </a:defRPr>
            </a:lvl1pPr>
          </a:lstStyle>
          <a:p>
            <a:pPr/>
            <a:r>
              <a:t>1. Sua Mensagem resgata os perdidos</a:t>
            </a:r>
          </a:p>
        </p:txBody>
      </p:sp>
      <p:pic>
        <p:nvPicPr>
          <p:cNvPr id="218" name="target.jpg"/>
          <p:cNvPicPr>
            <a:picLocks noChangeAspect="1"/>
          </p:cNvPicPr>
          <p:nvPr/>
        </p:nvPicPr>
        <p:blipFill>
          <a:blip r:embed="rId2">
            <a:extLst/>
          </a:blip>
          <a:srcRect l="14963" t="1648" r="15241" b="2437"/>
          <a:stretch>
            <a:fillRect/>
          </a:stretch>
        </p:blipFill>
        <p:spPr>
          <a:xfrm>
            <a:off x="3403424" y="284339"/>
            <a:ext cx="2706502" cy="2711733"/>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7" y="5"/>
                </a:moveTo>
                <a:cubicBezTo>
                  <a:pt x="10597" y="-3"/>
                  <a:pt x="10289" y="-1"/>
                  <a:pt x="9979" y="14"/>
                </a:cubicBezTo>
                <a:lnTo>
                  <a:pt x="9429" y="70"/>
                </a:lnTo>
                <a:cubicBezTo>
                  <a:pt x="7552" y="356"/>
                  <a:pt x="5583" y="1049"/>
                  <a:pt x="4196" y="2241"/>
                </a:cubicBezTo>
                <a:cubicBezTo>
                  <a:pt x="3200" y="2863"/>
                  <a:pt x="2385" y="3873"/>
                  <a:pt x="1772" y="4847"/>
                </a:cubicBezTo>
                <a:cubicBezTo>
                  <a:pt x="335" y="6772"/>
                  <a:pt x="-76" y="9183"/>
                  <a:pt x="11" y="11528"/>
                </a:cubicBezTo>
                <a:cubicBezTo>
                  <a:pt x="163" y="13623"/>
                  <a:pt x="1081" y="15607"/>
                  <a:pt x="2268" y="17228"/>
                </a:cubicBezTo>
                <a:cubicBezTo>
                  <a:pt x="2803" y="17737"/>
                  <a:pt x="3249" y="18339"/>
                  <a:pt x="3865" y="18749"/>
                </a:cubicBezTo>
                <a:cubicBezTo>
                  <a:pt x="4872" y="19720"/>
                  <a:pt x="6278" y="20345"/>
                  <a:pt x="7611" y="20811"/>
                </a:cubicBezTo>
                <a:cubicBezTo>
                  <a:pt x="10438" y="21597"/>
                  <a:pt x="13622" y="21361"/>
                  <a:pt x="16146" y="19834"/>
                </a:cubicBezTo>
                <a:cubicBezTo>
                  <a:pt x="17305" y="19273"/>
                  <a:pt x="18206" y="18416"/>
                  <a:pt x="19065" y="17502"/>
                </a:cubicBezTo>
                <a:cubicBezTo>
                  <a:pt x="19525" y="16777"/>
                  <a:pt x="20213" y="16040"/>
                  <a:pt x="20498" y="15166"/>
                </a:cubicBezTo>
                <a:cubicBezTo>
                  <a:pt x="21204" y="13930"/>
                  <a:pt x="21455" y="12538"/>
                  <a:pt x="21524" y="11126"/>
                </a:cubicBezTo>
                <a:lnTo>
                  <a:pt x="21524" y="9472"/>
                </a:lnTo>
                <a:cubicBezTo>
                  <a:pt x="21345" y="7715"/>
                  <a:pt x="20648" y="6098"/>
                  <a:pt x="19725" y="4630"/>
                </a:cubicBezTo>
                <a:cubicBezTo>
                  <a:pt x="19287" y="4199"/>
                  <a:pt x="19022" y="3572"/>
                  <a:pt x="18513" y="3274"/>
                </a:cubicBezTo>
                <a:cubicBezTo>
                  <a:pt x="18112" y="2730"/>
                  <a:pt x="17500" y="2353"/>
                  <a:pt x="16973" y="1915"/>
                </a:cubicBezTo>
                <a:cubicBezTo>
                  <a:pt x="15184" y="693"/>
                  <a:pt x="13070" y="62"/>
                  <a:pt x="10907" y="5"/>
                </a:cubicBezTo>
                <a:close/>
              </a:path>
            </a:pathLst>
          </a:custGeom>
          <a:ln w="12700">
            <a:miter lim="400000"/>
          </a:ln>
        </p:spPr>
      </p:pic>
      <p:sp>
        <p:nvSpPr>
          <p:cNvPr id="219" name="Shape 219"/>
          <p:cNvSpPr/>
          <p:nvPr/>
        </p:nvSpPr>
        <p:spPr>
          <a:xfrm>
            <a:off x="3073603" y="5851822"/>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1.O PODER do evangelho</a:t>
            </a:r>
          </a:p>
        </p:txBody>
      </p:sp>
      <p:sp>
        <p:nvSpPr>
          <p:cNvPr id="220" name="Shape 220"/>
          <p:cNvSpPr/>
          <p:nvPr/>
        </p:nvSpPr>
        <p:spPr>
          <a:xfrm>
            <a:off x="4057124" y="6945709"/>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 Criar uma nova família</a:t>
            </a:r>
          </a:p>
        </p:txBody>
      </p:sp>
      <p:pic>
        <p:nvPicPr>
          <p:cNvPr id="221" name="pasted-image.tif"/>
          <p:cNvPicPr>
            <a:picLocks noChangeAspect="1"/>
          </p:cNvPicPr>
          <p:nvPr/>
        </p:nvPicPr>
        <p:blipFill>
          <a:blip r:embed="rId3">
            <a:extLst/>
          </a:blip>
          <a:srcRect l="9734" t="2288" r="5082" b="0"/>
          <a:stretch>
            <a:fillRect/>
          </a:stretch>
        </p:blipFill>
        <p:spPr>
          <a:xfrm>
            <a:off x="7659793" y="8458019"/>
            <a:ext cx="5781262" cy="4889656"/>
          </a:xfrm>
          <a:prstGeom prst="rect">
            <a:avLst/>
          </a:prstGeom>
          <a:ln w="12700">
            <a:miter lim="400000"/>
          </a:ln>
        </p:spPr>
      </p:pic>
      <p:pic>
        <p:nvPicPr>
          <p:cNvPr id="222"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dissolve" transition="in">
                                      <p:cBhvr>
                                        <p:cTn id="7" dur="6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19"/>
                                        </p:tgtEl>
                                        <p:attrNameLst>
                                          <p:attrName>style.visibility</p:attrName>
                                        </p:attrNameLst>
                                      </p:cBhvr>
                                      <p:to>
                                        <p:strVal val="visible"/>
                                      </p:to>
                                    </p:set>
                                    <p:animEffect filter="dissolve" transition="in">
                                      <p:cBhvr>
                                        <p:cTn id="12" dur="6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20"/>
                                        </p:tgtEl>
                                        <p:attrNameLst>
                                          <p:attrName>style.visibility</p:attrName>
                                        </p:attrNameLst>
                                      </p:cBhvr>
                                      <p:to>
                                        <p:strVal val="visible"/>
                                      </p:to>
                                    </p:set>
                                    <p:animEffect filter="dissolve" transition="in">
                                      <p:cBhvr>
                                        <p:cTn id="17" dur="600"/>
                                        <p:tgtEl>
                                          <p:spTgt spid="220"/>
                                        </p:tgtEl>
                                      </p:cBhvr>
                                    </p:animEffect>
                                  </p:childTnLst>
                                </p:cTn>
                              </p:par>
                            </p:childTnLst>
                          </p:cTn>
                        </p:par>
                        <p:par>
                          <p:cTn id="18" fill="hold">
                            <p:stCondLst>
                              <p:cond delay="600"/>
                            </p:stCondLst>
                            <p:childTnLst>
                              <p:par>
                                <p:cTn id="19" presetClass="entr" nodeType="afterEffect" presetID="9" grpId="4" fill="hold">
                                  <p:stCondLst>
                                    <p:cond delay="0"/>
                                  </p:stCondLst>
                                  <p:iterate type="el" backwards="0">
                                    <p:tmAbs val="0"/>
                                  </p:iterate>
                                  <p:childTnLst>
                                    <p:set>
                                      <p:cBhvr>
                                        <p:cTn id="20" fill="hold"/>
                                        <p:tgtEl>
                                          <p:spTgt spid="221"/>
                                        </p:tgtEl>
                                        <p:attrNameLst>
                                          <p:attrName>style.visibility</p:attrName>
                                        </p:attrNameLst>
                                      </p:cBhvr>
                                      <p:to>
                                        <p:strVal val="visible"/>
                                      </p:to>
                                    </p:set>
                                    <p:animEffect filter="dissolve" transition="in">
                                      <p:cBhvr>
                                        <p:cTn id="21" dur="499"/>
                                        <p:tgtEl>
                                          <p:spTgt spid="221"/>
                                        </p:tgtEl>
                                      </p:cBhvr>
                                    </p:animEffect>
                                  </p:childTnLst>
                                </p:cTn>
                              </p:par>
                            </p:childTnLst>
                          </p:cTn>
                        </p:par>
                        <p:par>
                          <p:cTn id="22" fill="hold">
                            <p:stCondLst>
                              <p:cond delay="1099"/>
                            </p:stCondLst>
                            <p:childTnLst>
                              <p:par>
                                <p:cTn id="23" presetClass="exit" nodeType="afterEffect" presetID="9" grpId="5" fill="hold">
                                  <p:stCondLst>
                                    <p:cond delay="0"/>
                                  </p:stCondLst>
                                  <p:iterate type="el" backwards="0">
                                    <p:tmAbs val="0"/>
                                  </p:iterate>
                                  <p:childTnLst>
                                    <p:animEffect filter="dissolve" transition="out">
                                      <p:cBhvr>
                                        <p:cTn id="24" dur="400" fill="hold"/>
                                        <p:tgtEl>
                                          <p:spTgt spid="221"/>
                                        </p:tgtEl>
                                      </p:cBhvr>
                                    </p:animEffect>
                                    <p:set>
                                      <p:cBhvr>
                                        <p:cTn id="25" fill="hold">
                                          <p:stCondLst>
                                            <p:cond delay="399"/>
                                          </p:stCondLst>
                                        </p:cTn>
                                        <p:tgtEl>
                                          <p:spTgt spid="22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P build="whole" bldLvl="1" animBg="1" rev="0" advAuto="0" spid="221" grpId="4"/>
      <p:bldP build="whole" bldLvl="1" animBg="1" rev="0" advAuto="0" spid="221" grpId="5"/>
      <p:bldP build="whole" bldLvl="1" animBg="1" rev="0" advAuto="0" spid="219" grpId="2"/>
      <p:bldP build="whole" bldLvl="1" animBg="1" rev="0" advAuto="0" spid="220" grpId="3"/>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24" name="Shape 224"/>
          <p:cNvSpPr/>
          <p:nvPr/>
        </p:nvSpPr>
        <p:spPr>
          <a:xfrm>
            <a:off x="3073603" y="3381176"/>
            <a:ext cx="16650752"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A Igreja demonstra a verdade do evangelho de 2 maneiras:</a:t>
            </a:r>
          </a:p>
        </p:txBody>
      </p:sp>
      <p:sp>
        <p:nvSpPr>
          <p:cNvPr id="225" name="Shape 225"/>
          <p:cNvSpPr/>
          <p:nvPr/>
        </p:nvSpPr>
        <p:spPr>
          <a:xfrm>
            <a:off x="4918676" y="437469"/>
            <a:ext cx="14927648" cy="2405156"/>
          </a:xfrm>
          <a:prstGeom prst="rect">
            <a:avLst/>
          </a:pr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marL="1058333" indent="-1058333">
              <a:buSzPct val="100000"/>
              <a:buAutoNum type="arabicPeriod" startAt="1"/>
              <a:defRPr b="1" sz="6000">
                <a:latin typeface="Helvetica"/>
                <a:ea typeface="Helvetica"/>
                <a:cs typeface="Helvetica"/>
                <a:sym typeface="Helvetica"/>
              </a:defRPr>
            </a:lvl1pPr>
          </a:lstStyle>
          <a:p>
            <a:pPr/>
            <a:r>
              <a:t>1. Sua Mensagem resgata os perdidos</a:t>
            </a:r>
          </a:p>
        </p:txBody>
      </p:sp>
      <p:pic>
        <p:nvPicPr>
          <p:cNvPr id="226" name="target.jpg"/>
          <p:cNvPicPr>
            <a:picLocks noChangeAspect="1"/>
          </p:cNvPicPr>
          <p:nvPr/>
        </p:nvPicPr>
        <p:blipFill>
          <a:blip r:embed="rId2">
            <a:extLst/>
          </a:blip>
          <a:srcRect l="14963" t="1648" r="15241" b="2437"/>
          <a:stretch>
            <a:fillRect/>
          </a:stretch>
        </p:blipFill>
        <p:spPr>
          <a:xfrm>
            <a:off x="3403424" y="284339"/>
            <a:ext cx="2706502" cy="2711733"/>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7" y="5"/>
                </a:moveTo>
                <a:cubicBezTo>
                  <a:pt x="10597" y="-3"/>
                  <a:pt x="10289" y="-1"/>
                  <a:pt x="9979" y="14"/>
                </a:cubicBezTo>
                <a:lnTo>
                  <a:pt x="9429" y="70"/>
                </a:lnTo>
                <a:cubicBezTo>
                  <a:pt x="7552" y="356"/>
                  <a:pt x="5583" y="1049"/>
                  <a:pt x="4196" y="2241"/>
                </a:cubicBezTo>
                <a:cubicBezTo>
                  <a:pt x="3200" y="2863"/>
                  <a:pt x="2385" y="3873"/>
                  <a:pt x="1772" y="4847"/>
                </a:cubicBezTo>
                <a:cubicBezTo>
                  <a:pt x="335" y="6772"/>
                  <a:pt x="-76" y="9183"/>
                  <a:pt x="11" y="11528"/>
                </a:cubicBezTo>
                <a:cubicBezTo>
                  <a:pt x="163" y="13623"/>
                  <a:pt x="1081" y="15607"/>
                  <a:pt x="2268" y="17228"/>
                </a:cubicBezTo>
                <a:cubicBezTo>
                  <a:pt x="2803" y="17737"/>
                  <a:pt x="3249" y="18339"/>
                  <a:pt x="3865" y="18749"/>
                </a:cubicBezTo>
                <a:cubicBezTo>
                  <a:pt x="4872" y="19720"/>
                  <a:pt x="6278" y="20345"/>
                  <a:pt x="7611" y="20811"/>
                </a:cubicBezTo>
                <a:cubicBezTo>
                  <a:pt x="10438" y="21597"/>
                  <a:pt x="13622" y="21361"/>
                  <a:pt x="16146" y="19834"/>
                </a:cubicBezTo>
                <a:cubicBezTo>
                  <a:pt x="17305" y="19273"/>
                  <a:pt x="18206" y="18416"/>
                  <a:pt x="19065" y="17502"/>
                </a:cubicBezTo>
                <a:cubicBezTo>
                  <a:pt x="19525" y="16777"/>
                  <a:pt x="20213" y="16040"/>
                  <a:pt x="20498" y="15166"/>
                </a:cubicBezTo>
                <a:cubicBezTo>
                  <a:pt x="21204" y="13930"/>
                  <a:pt x="21455" y="12538"/>
                  <a:pt x="21524" y="11126"/>
                </a:cubicBezTo>
                <a:lnTo>
                  <a:pt x="21524" y="9472"/>
                </a:lnTo>
                <a:cubicBezTo>
                  <a:pt x="21345" y="7715"/>
                  <a:pt x="20648" y="6098"/>
                  <a:pt x="19725" y="4630"/>
                </a:cubicBezTo>
                <a:cubicBezTo>
                  <a:pt x="19287" y="4199"/>
                  <a:pt x="19022" y="3572"/>
                  <a:pt x="18513" y="3274"/>
                </a:cubicBezTo>
                <a:cubicBezTo>
                  <a:pt x="18112" y="2730"/>
                  <a:pt x="17500" y="2353"/>
                  <a:pt x="16973" y="1915"/>
                </a:cubicBezTo>
                <a:cubicBezTo>
                  <a:pt x="15184" y="693"/>
                  <a:pt x="13070" y="62"/>
                  <a:pt x="10907" y="5"/>
                </a:cubicBezTo>
                <a:close/>
              </a:path>
            </a:pathLst>
          </a:custGeom>
          <a:ln w="12700">
            <a:miter lim="400000"/>
          </a:ln>
        </p:spPr>
      </p:pic>
      <p:sp>
        <p:nvSpPr>
          <p:cNvPr id="227" name="Shape 227"/>
          <p:cNvSpPr/>
          <p:nvPr/>
        </p:nvSpPr>
        <p:spPr>
          <a:xfrm>
            <a:off x="3073603" y="5851822"/>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1.O PODER do evangelho</a:t>
            </a:r>
          </a:p>
        </p:txBody>
      </p:sp>
      <p:sp>
        <p:nvSpPr>
          <p:cNvPr id="228" name="Shape 228"/>
          <p:cNvSpPr/>
          <p:nvPr/>
        </p:nvSpPr>
        <p:spPr>
          <a:xfrm>
            <a:off x="4057124" y="6945709"/>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 Unir um povo</a:t>
            </a:r>
          </a:p>
        </p:txBody>
      </p:sp>
      <p:pic>
        <p:nvPicPr>
          <p:cNvPr id="229" name="pasted-image.tif"/>
          <p:cNvPicPr>
            <a:picLocks noChangeAspect="1"/>
          </p:cNvPicPr>
          <p:nvPr/>
        </p:nvPicPr>
        <p:blipFill>
          <a:blip r:embed="rId3">
            <a:extLst/>
          </a:blip>
          <a:stretch>
            <a:fillRect/>
          </a:stretch>
        </p:blipFill>
        <p:spPr>
          <a:xfrm>
            <a:off x="8210699" y="8265670"/>
            <a:ext cx="6376558" cy="4824212"/>
          </a:xfrm>
          <a:prstGeom prst="rect">
            <a:avLst/>
          </a:prstGeom>
          <a:ln w="12700">
            <a:miter lim="400000"/>
          </a:ln>
        </p:spPr>
      </p:pic>
      <p:pic>
        <p:nvPicPr>
          <p:cNvPr id="230"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4"/>
                                        </p:tgtEl>
                                        <p:attrNameLst>
                                          <p:attrName>style.visibility</p:attrName>
                                        </p:attrNameLst>
                                      </p:cBhvr>
                                      <p:to>
                                        <p:strVal val="visible"/>
                                      </p:to>
                                    </p:set>
                                    <p:animEffect filter="dissolve" transition="in">
                                      <p:cBhvr>
                                        <p:cTn id="7" dur="6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27"/>
                                        </p:tgtEl>
                                        <p:attrNameLst>
                                          <p:attrName>style.visibility</p:attrName>
                                        </p:attrNameLst>
                                      </p:cBhvr>
                                      <p:to>
                                        <p:strVal val="visible"/>
                                      </p:to>
                                    </p:set>
                                    <p:animEffect filter="dissolve" transition="in">
                                      <p:cBhvr>
                                        <p:cTn id="12" dur="600"/>
                                        <p:tgtEl>
                                          <p:spTgt spid="22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28"/>
                                        </p:tgtEl>
                                        <p:attrNameLst>
                                          <p:attrName>style.visibility</p:attrName>
                                        </p:attrNameLst>
                                      </p:cBhvr>
                                      <p:to>
                                        <p:strVal val="visible"/>
                                      </p:to>
                                    </p:set>
                                    <p:animEffect filter="dissolve" transition="in">
                                      <p:cBhvr>
                                        <p:cTn id="17" dur="600"/>
                                        <p:tgtEl>
                                          <p:spTgt spid="228"/>
                                        </p:tgtEl>
                                      </p:cBhvr>
                                    </p:animEffect>
                                  </p:childTnLst>
                                </p:cTn>
                              </p:par>
                            </p:childTnLst>
                          </p:cTn>
                        </p:par>
                        <p:par>
                          <p:cTn id="18" fill="hold">
                            <p:stCondLst>
                              <p:cond delay="600"/>
                            </p:stCondLst>
                            <p:childTnLst>
                              <p:par>
                                <p:cTn id="19" presetClass="entr" nodeType="afterEffect" presetID="9" grpId="4" fill="hold">
                                  <p:stCondLst>
                                    <p:cond delay="0"/>
                                  </p:stCondLst>
                                  <p:iterate type="el" backwards="0">
                                    <p:tmAbs val="0"/>
                                  </p:iterate>
                                  <p:childTnLst>
                                    <p:set>
                                      <p:cBhvr>
                                        <p:cTn id="20" fill="hold"/>
                                        <p:tgtEl>
                                          <p:spTgt spid="229"/>
                                        </p:tgtEl>
                                        <p:attrNameLst>
                                          <p:attrName>style.visibility</p:attrName>
                                        </p:attrNameLst>
                                      </p:cBhvr>
                                      <p:to>
                                        <p:strVal val="visible"/>
                                      </p:to>
                                    </p:set>
                                    <p:animEffect filter="dissolve" transition="in">
                                      <p:cBhvr>
                                        <p:cTn id="21" dur="499"/>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2"/>
      <p:bldP build="whole" bldLvl="1" animBg="1" rev="0" advAuto="0" spid="224" grpId="1"/>
      <p:bldP build="whole" bldLvl="1" animBg="1" rev="0" advAuto="0" spid="228" grpId="3"/>
      <p:bldP build="whole" bldLvl="1" animBg="1" rev="0" advAuto="0" spid="229" grpId="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32" name="Shape 232"/>
          <p:cNvSpPr/>
          <p:nvPr/>
        </p:nvSpPr>
        <p:spPr>
          <a:xfrm>
            <a:off x="3073603" y="7302896"/>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2. </a:t>
            </a:r>
            <a:r>
              <a:t>Os elementos do evangelho</a:t>
            </a:r>
          </a:p>
        </p:txBody>
      </p:sp>
      <p:sp>
        <p:nvSpPr>
          <p:cNvPr id="233" name="Shape 233"/>
          <p:cNvSpPr/>
          <p:nvPr/>
        </p:nvSpPr>
        <p:spPr>
          <a:xfrm>
            <a:off x="5100686" y="437469"/>
            <a:ext cx="14745638" cy="2405156"/>
          </a:xfrm>
          <a:prstGeom prst="rect">
            <a:avLst/>
          </a:pr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marL="1058333" indent="-1058333">
              <a:buSzPct val="100000"/>
              <a:buAutoNum type="arabicPeriod" startAt="1"/>
              <a:defRPr b="1" sz="6000">
                <a:latin typeface="Helvetica"/>
                <a:ea typeface="Helvetica"/>
                <a:cs typeface="Helvetica"/>
                <a:sym typeface="Helvetica"/>
              </a:defRPr>
            </a:lvl1pPr>
          </a:lstStyle>
          <a:p>
            <a:pPr/>
            <a:r>
              <a:t>1. Sua Mensagem resgata os perdidos</a:t>
            </a:r>
          </a:p>
        </p:txBody>
      </p:sp>
      <p:pic>
        <p:nvPicPr>
          <p:cNvPr id="234" name="target.jpg"/>
          <p:cNvPicPr>
            <a:picLocks noChangeAspect="1"/>
          </p:cNvPicPr>
          <p:nvPr/>
        </p:nvPicPr>
        <p:blipFill>
          <a:blip r:embed="rId2">
            <a:extLst/>
          </a:blip>
          <a:srcRect l="14963" t="1648" r="15241" b="2437"/>
          <a:stretch>
            <a:fillRect/>
          </a:stretch>
        </p:blipFill>
        <p:spPr>
          <a:xfrm>
            <a:off x="3403424" y="284339"/>
            <a:ext cx="2706502" cy="2711733"/>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7" y="5"/>
                </a:moveTo>
                <a:cubicBezTo>
                  <a:pt x="10597" y="-3"/>
                  <a:pt x="10289" y="-1"/>
                  <a:pt x="9979" y="14"/>
                </a:cubicBezTo>
                <a:lnTo>
                  <a:pt x="9429" y="70"/>
                </a:lnTo>
                <a:cubicBezTo>
                  <a:pt x="7552" y="356"/>
                  <a:pt x="5583" y="1049"/>
                  <a:pt x="4196" y="2241"/>
                </a:cubicBezTo>
                <a:cubicBezTo>
                  <a:pt x="3200" y="2863"/>
                  <a:pt x="2385" y="3873"/>
                  <a:pt x="1772" y="4847"/>
                </a:cubicBezTo>
                <a:cubicBezTo>
                  <a:pt x="335" y="6772"/>
                  <a:pt x="-76" y="9183"/>
                  <a:pt x="11" y="11528"/>
                </a:cubicBezTo>
                <a:cubicBezTo>
                  <a:pt x="163" y="13623"/>
                  <a:pt x="1081" y="15607"/>
                  <a:pt x="2268" y="17228"/>
                </a:cubicBezTo>
                <a:cubicBezTo>
                  <a:pt x="2803" y="17737"/>
                  <a:pt x="3249" y="18339"/>
                  <a:pt x="3865" y="18749"/>
                </a:cubicBezTo>
                <a:cubicBezTo>
                  <a:pt x="4872" y="19720"/>
                  <a:pt x="6278" y="20345"/>
                  <a:pt x="7611" y="20811"/>
                </a:cubicBezTo>
                <a:cubicBezTo>
                  <a:pt x="10438" y="21597"/>
                  <a:pt x="13622" y="21361"/>
                  <a:pt x="16146" y="19834"/>
                </a:cubicBezTo>
                <a:cubicBezTo>
                  <a:pt x="17305" y="19273"/>
                  <a:pt x="18206" y="18416"/>
                  <a:pt x="19065" y="17502"/>
                </a:cubicBezTo>
                <a:cubicBezTo>
                  <a:pt x="19525" y="16777"/>
                  <a:pt x="20213" y="16040"/>
                  <a:pt x="20498" y="15166"/>
                </a:cubicBezTo>
                <a:cubicBezTo>
                  <a:pt x="21204" y="13930"/>
                  <a:pt x="21455" y="12538"/>
                  <a:pt x="21524" y="11126"/>
                </a:cubicBezTo>
                <a:lnTo>
                  <a:pt x="21524" y="9472"/>
                </a:lnTo>
                <a:cubicBezTo>
                  <a:pt x="21345" y="7715"/>
                  <a:pt x="20648" y="6098"/>
                  <a:pt x="19725" y="4630"/>
                </a:cubicBezTo>
                <a:cubicBezTo>
                  <a:pt x="19287" y="4199"/>
                  <a:pt x="19022" y="3572"/>
                  <a:pt x="18513" y="3274"/>
                </a:cubicBezTo>
                <a:cubicBezTo>
                  <a:pt x="18112" y="2730"/>
                  <a:pt x="17500" y="2353"/>
                  <a:pt x="16973" y="1915"/>
                </a:cubicBezTo>
                <a:cubicBezTo>
                  <a:pt x="15184" y="693"/>
                  <a:pt x="13070" y="62"/>
                  <a:pt x="10907" y="5"/>
                </a:cubicBezTo>
                <a:close/>
              </a:path>
            </a:pathLst>
          </a:custGeom>
          <a:ln w="12700">
            <a:miter lim="400000"/>
          </a:ln>
        </p:spPr>
      </p:pic>
      <p:sp>
        <p:nvSpPr>
          <p:cNvPr id="235" name="Shape 235"/>
          <p:cNvSpPr/>
          <p:nvPr/>
        </p:nvSpPr>
        <p:spPr>
          <a:xfrm>
            <a:off x="3073603" y="3381176"/>
            <a:ext cx="16650752"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A Igreja demonstra a verdade do evangelho de 2 maneiras:</a:t>
            </a:r>
          </a:p>
        </p:txBody>
      </p:sp>
      <p:sp>
        <p:nvSpPr>
          <p:cNvPr id="236" name="Shape 236"/>
          <p:cNvSpPr/>
          <p:nvPr/>
        </p:nvSpPr>
        <p:spPr>
          <a:xfrm>
            <a:off x="3073603" y="5851822"/>
            <a:ext cx="16650752"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1.O PODER do evangelho</a:t>
            </a:r>
          </a:p>
        </p:txBody>
      </p:sp>
      <p:pic>
        <p:nvPicPr>
          <p:cNvPr id="237"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32"/>
                                        </p:tgtEl>
                                        <p:attrNameLst>
                                          <p:attrName>style.visibility</p:attrName>
                                        </p:attrNameLst>
                                      </p:cBhvr>
                                      <p:to>
                                        <p:strVal val="visible"/>
                                      </p:to>
                                    </p:set>
                                    <p:animEffect filter="dissolve" transition="in">
                                      <p:cBhvr>
                                        <p:cTn id="7" dur="600"/>
                                        <p:tgtEl>
                                          <p:spTgt spid="2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35"/>
                                        </p:tgtEl>
                                        <p:attrNameLst>
                                          <p:attrName>style.visibility</p:attrName>
                                        </p:attrNameLst>
                                      </p:cBhvr>
                                      <p:to>
                                        <p:strVal val="visible"/>
                                      </p:to>
                                    </p:set>
                                    <p:animEffect filter="dissolve" transition="in">
                                      <p:cBhvr>
                                        <p:cTn id="12" dur="6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36"/>
                                        </p:tgtEl>
                                        <p:attrNameLst>
                                          <p:attrName>style.visibility</p:attrName>
                                        </p:attrNameLst>
                                      </p:cBhvr>
                                      <p:to>
                                        <p:strVal val="visible"/>
                                      </p:to>
                                    </p:set>
                                    <p:animEffect filter="dissolve" transition="in">
                                      <p:cBhvr>
                                        <p:cTn id="17" dur="6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1"/>
      <p:bldP build="whole" bldLvl="1" animBg="1" rev="0" advAuto="0" spid="235" grpId="2"/>
      <p:bldP build="whole" bldLvl="1" animBg="1" rev="0" advAuto="0" spid="236" grpId="3"/>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39" name="Shape 239"/>
          <p:cNvSpPr/>
          <p:nvPr/>
        </p:nvSpPr>
        <p:spPr>
          <a:xfrm>
            <a:off x="4485116" y="5188375"/>
            <a:ext cx="18663266" cy="288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9000">
                <a:solidFill>
                  <a:srgbClr val="FFFFFF"/>
                </a:solidFill>
                <a:latin typeface="Helvetica"/>
                <a:ea typeface="Helvetica"/>
                <a:cs typeface="Helvetica"/>
                <a:sym typeface="Helvetica"/>
              </a:defRPr>
            </a:pPr>
            <a:r>
              <a:t> </a:t>
            </a:r>
            <a:r>
              <a:rPr b="0"/>
              <a:t>“</a:t>
            </a:r>
            <a:r>
              <a:rPr i="1"/>
              <a:t>operai a vossa salvação com temor e tremor</a:t>
            </a:r>
            <a:r>
              <a:rPr b="0"/>
              <a:t>”</a:t>
            </a:r>
          </a:p>
        </p:txBody>
      </p:sp>
      <p:pic>
        <p:nvPicPr>
          <p:cNvPr id="240"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241" name="Shape 241"/>
          <p:cNvSpPr/>
          <p:nvPr/>
        </p:nvSpPr>
        <p:spPr>
          <a:xfrm>
            <a:off x="7857821" y="2239962"/>
            <a:ext cx="8261127"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Filipenses 2:12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3" name="Shape 243"/>
          <p:cNvSpPr/>
          <p:nvPr/>
        </p:nvSpPr>
        <p:spPr>
          <a:xfrm>
            <a:off x="3781542" y="1345803"/>
            <a:ext cx="12637295" cy="1273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b="1" sz="7400">
                <a:solidFill>
                  <a:srgbClr val="FFFFFF"/>
                </a:solidFill>
                <a:latin typeface="Helvetica"/>
                <a:ea typeface="Helvetica"/>
                <a:cs typeface="Helvetica"/>
                <a:sym typeface="Helvetica"/>
              </a:defRPr>
            </a:lvl1pPr>
          </a:lstStyle>
          <a:p>
            <a:pPr/>
            <a:r>
              <a:t>Os elementos do evangelho</a:t>
            </a:r>
          </a:p>
        </p:txBody>
      </p:sp>
      <p:sp>
        <p:nvSpPr>
          <p:cNvPr id="244" name="Shape 244"/>
          <p:cNvSpPr/>
          <p:nvPr/>
        </p:nvSpPr>
        <p:spPr>
          <a:xfrm>
            <a:off x="4130455" y="3242865"/>
            <a:ext cx="840210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b="1" sz="6600">
                <a:solidFill>
                  <a:srgbClr val="FFFFFF"/>
                </a:solidFill>
                <a:latin typeface="Helvetica"/>
                <a:ea typeface="Helvetica"/>
                <a:cs typeface="Helvetica"/>
                <a:sym typeface="Helvetica"/>
              </a:defRPr>
            </a:lvl1pPr>
          </a:lstStyle>
          <a:p>
            <a:pPr/>
            <a:r>
              <a:t>Graça e Misericórdia</a:t>
            </a:r>
          </a:p>
        </p:txBody>
      </p:sp>
      <p:pic>
        <p:nvPicPr>
          <p:cNvPr id="245" name="pasted-image.tif"/>
          <p:cNvPicPr>
            <a:picLocks noChangeAspect="1"/>
          </p:cNvPicPr>
          <p:nvPr/>
        </p:nvPicPr>
        <p:blipFill>
          <a:blip r:embed="rId2">
            <a:extLst/>
          </a:blip>
          <a:stretch>
            <a:fillRect/>
          </a:stretch>
        </p:blipFill>
        <p:spPr>
          <a:xfrm>
            <a:off x="4544939" y="5512125"/>
            <a:ext cx="7114528" cy="4727719"/>
          </a:xfrm>
          <a:prstGeom prst="rect">
            <a:avLst/>
          </a:prstGeom>
          <a:ln w="12700">
            <a:miter lim="400000"/>
          </a:ln>
        </p:spPr>
      </p:pic>
      <p:pic>
        <p:nvPicPr>
          <p:cNvPr id="246" name="pasted-image.png"/>
          <p:cNvPicPr>
            <a:picLocks noChangeAspect="1"/>
          </p:cNvPicPr>
          <p:nvPr/>
        </p:nvPicPr>
        <p:blipFill>
          <a:blip r:embed="rId3">
            <a:extLst/>
          </a:blip>
          <a:stretch>
            <a:fillRect/>
          </a:stretch>
        </p:blipFill>
        <p:spPr>
          <a:xfrm>
            <a:off x="13495002" y="5512125"/>
            <a:ext cx="6303626" cy="4727719"/>
          </a:xfrm>
          <a:prstGeom prst="rect">
            <a:avLst/>
          </a:prstGeom>
          <a:ln w="12700">
            <a:miter lim="400000"/>
          </a:ln>
        </p:spPr>
      </p:pic>
      <p:sp>
        <p:nvSpPr>
          <p:cNvPr id="247" name="Shape 247"/>
          <p:cNvSpPr/>
          <p:nvPr/>
        </p:nvSpPr>
        <p:spPr>
          <a:xfrm>
            <a:off x="13750743" y="2741215"/>
            <a:ext cx="5792144" cy="214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642937">
              <a:defRPr b="1" sz="6600">
                <a:solidFill>
                  <a:srgbClr val="FFFFFF"/>
                </a:solidFill>
                <a:latin typeface="Helvetica"/>
                <a:ea typeface="Helvetica"/>
                <a:cs typeface="Helvetica"/>
                <a:sym typeface="Helvetica"/>
              </a:defRPr>
            </a:pPr>
            <a:r>
              <a:t>Submissão e </a:t>
            </a:r>
          </a:p>
          <a:p>
            <a:pPr defTabSz="642937">
              <a:defRPr b="1" sz="6600">
                <a:solidFill>
                  <a:srgbClr val="FFFFFF"/>
                </a:solidFill>
                <a:latin typeface="Helvetica"/>
                <a:ea typeface="Helvetica"/>
                <a:cs typeface="Helvetica"/>
                <a:sym typeface="Helvetica"/>
              </a:defRPr>
            </a:pPr>
            <a:r>
              <a:t>humildade</a:t>
            </a:r>
          </a:p>
        </p:txBody>
      </p:sp>
      <p:pic>
        <p:nvPicPr>
          <p:cNvPr id="248"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4"/>
                                        </p:tgtEl>
                                        <p:attrNameLst>
                                          <p:attrName>style.visibility</p:attrName>
                                        </p:attrNameLst>
                                      </p:cBhvr>
                                      <p:to>
                                        <p:strVal val="visible"/>
                                      </p:to>
                                    </p:set>
                                    <p:animEffect filter="dissolve" transition="in">
                                      <p:cBhvr>
                                        <p:cTn id="7" dur="600"/>
                                        <p:tgtEl>
                                          <p:spTgt spid="244"/>
                                        </p:tgtEl>
                                      </p:cBhvr>
                                    </p:animEffect>
                                  </p:childTnLst>
                                </p:cTn>
                              </p:par>
                            </p:childTnLst>
                          </p:cTn>
                        </p:par>
                        <p:par>
                          <p:cTn id="8" fill="hold">
                            <p:stCondLst>
                              <p:cond delay="600"/>
                            </p:stCondLst>
                            <p:childTnLst>
                              <p:par>
                                <p:cTn id="9" presetClass="entr" nodeType="afterEffect" presetID="9" grpId="2" fill="hold">
                                  <p:stCondLst>
                                    <p:cond delay="0"/>
                                  </p:stCondLst>
                                  <p:iterate type="el" backwards="0">
                                    <p:tmAbs val="0"/>
                                  </p:iterate>
                                  <p:childTnLst>
                                    <p:set>
                                      <p:cBhvr>
                                        <p:cTn id="10" fill="hold"/>
                                        <p:tgtEl>
                                          <p:spTgt spid="245"/>
                                        </p:tgtEl>
                                        <p:attrNameLst>
                                          <p:attrName>style.visibility</p:attrName>
                                        </p:attrNameLst>
                                      </p:cBhvr>
                                      <p:to>
                                        <p:strVal val="visible"/>
                                      </p:to>
                                    </p:set>
                                    <p:animEffect filter="dissolve" transition="in">
                                      <p:cBhvr>
                                        <p:cTn id="11" dur="600"/>
                                        <p:tgtEl>
                                          <p:spTgt spid="24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47"/>
                                        </p:tgtEl>
                                        <p:attrNameLst>
                                          <p:attrName>style.visibility</p:attrName>
                                        </p:attrNameLst>
                                      </p:cBhvr>
                                      <p:to>
                                        <p:strVal val="visible"/>
                                      </p:to>
                                    </p:set>
                                    <p:animEffect filter="dissolve" transition="in">
                                      <p:cBhvr>
                                        <p:cTn id="16" dur="600"/>
                                        <p:tgtEl>
                                          <p:spTgt spid="247"/>
                                        </p:tgtEl>
                                      </p:cBhvr>
                                    </p:animEffect>
                                  </p:childTnLst>
                                </p:cTn>
                              </p:par>
                            </p:childTnLst>
                          </p:cTn>
                        </p:par>
                        <p:par>
                          <p:cTn id="17" fill="hold">
                            <p:stCondLst>
                              <p:cond delay="600"/>
                            </p:stCondLst>
                            <p:childTnLst>
                              <p:par>
                                <p:cTn id="18" presetClass="entr" nodeType="afterEffect" presetID="9" grpId="4" fill="hold">
                                  <p:stCondLst>
                                    <p:cond delay="0"/>
                                  </p:stCondLst>
                                  <p:iterate type="el" backwards="0">
                                    <p:tmAbs val="0"/>
                                  </p:iterate>
                                  <p:childTnLst>
                                    <p:set>
                                      <p:cBhvr>
                                        <p:cTn id="19" fill="hold"/>
                                        <p:tgtEl>
                                          <p:spTgt spid="246"/>
                                        </p:tgtEl>
                                        <p:attrNameLst>
                                          <p:attrName>style.visibility</p:attrName>
                                        </p:attrNameLst>
                                      </p:cBhvr>
                                      <p:to>
                                        <p:strVal val="visible"/>
                                      </p:to>
                                    </p:set>
                                    <p:animEffect filter="dissolve" transition="in">
                                      <p:cBhvr>
                                        <p:cTn id="20" dur="6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2"/>
      <p:bldP build="whole" bldLvl="1" animBg="1" rev="0" advAuto="0" spid="247" grpId="3"/>
      <p:bldP build="whole" bldLvl="1" animBg="1" rev="0" advAuto="0" spid="244" grpId="1"/>
      <p:bldP build="whole" bldLvl="1" animBg="1" rev="0" advAuto="0" spid="246" grpId="4"/>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0" name="Shape 250"/>
          <p:cNvSpPr/>
          <p:nvPr/>
        </p:nvSpPr>
        <p:spPr>
          <a:xfrm>
            <a:off x="4918676" y="437469"/>
            <a:ext cx="14927648" cy="2405156"/>
          </a:xfrm>
          <a:prstGeom prst="rect">
            <a:avLst/>
          </a:pr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marL="1072444" indent="-1072444">
              <a:buSzPct val="100000"/>
              <a:buAutoNum type="arabicPeriod" startAt="1"/>
              <a:defRPr b="1" sz="7600">
                <a:latin typeface="Helvetica"/>
                <a:ea typeface="Helvetica"/>
                <a:cs typeface="Helvetica"/>
                <a:sym typeface="Helvetica"/>
              </a:defRPr>
            </a:lvl1pPr>
          </a:lstStyle>
          <a:p>
            <a:pPr/>
            <a:r>
              <a:t>2. Importante para a crescimento dos crentes</a:t>
            </a:r>
          </a:p>
        </p:txBody>
      </p:sp>
      <p:pic>
        <p:nvPicPr>
          <p:cNvPr id="251" name="target.jpg"/>
          <p:cNvPicPr>
            <a:picLocks noChangeAspect="1"/>
          </p:cNvPicPr>
          <p:nvPr/>
        </p:nvPicPr>
        <p:blipFill>
          <a:blip r:embed="rId2">
            <a:extLst/>
          </a:blip>
          <a:srcRect l="14963" t="1648" r="15241" b="2437"/>
          <a:stretch>
            <a:fillRect/>
          </a:stretch>
        </p:blipFill>
        <p:spPr>
          <a:xfrm>
            <a:off x="3403424" y="284339"/>
            <a:ext cx="2706502" cy="2711733"/>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7" y="5"/>
                </a:moveTo>
                <a:cubicBezTo>
                  <a:pt x="10597" y="-3"/>
                  <a:pt x="10289" y="-1"/>
                  <a:pt x="9979" y="14"/>
                </a:cubicBezTo>
                <a:lnTo>
                  <a:pt x="9429" y="70"/>
                </a:lnTo>
                <a:cubicBezTo>
                  <a:pt x="7552" y="356"/>
                  <a:pt x="5583" y="1049"/>
                  <a:pt x="4196" y="2241"/>
                </a:cubicBezTo>
                <a:cubicBezTo>
                  <a:pt x="3200" y="2863"/>
                  <a:pt x="2385" y="3873"/>
                  <a:pt x="1772" y="4847"/>
                </a:cubicBezTo>
                <a:cubicBezTo>
                  <a:pt x="335" y="6772"/>
                  <a:pt x="-76" y="9183"/>
                  <a:pt x="11" y="11528"/>
                </a:cubicBezTo>
                <a:cubicBezTo>
                  <a:pt x="163" y="13623"/>
                  <a:pt x="1081" y="15607"/>
                  <a:pt x="2268" y="17228"/>
                </a:cubicBezTo>
                <a:cubicBezTo>
                  <a:pt x="2803" y="17737"/>
                  <a:pt x="3249" y="18339"/>
                  <a:pt x="3865" y="18749"/>
                </a:cubicBezTo>
                <a:cubicBezTo>
                  <a:pt x="4872" y="19720"/>
                  <a:pt x="6278" y="20345"/>
                  <a:pt x="7611" y="20811"/>
                </a:cubicBezTo>
                <a:cubicBezTo>
                  <a:pt x="10438" y="21597"/>
                  <a:pt x="13622" y="21361"/>
                  <a:pt x="16146" y="19834"/>
                </a:cubicBezTo>
                <a:cubicBezTo>
                  <a:pt x="17305" y="19273"/>
                  <a:pt x="18206" y="18416"/>
                  <a:pt x="19065" y="17502"/>
                </a:cubicBezTo>
                <a:cubicBezTo>
                  <a:pt x="19525" y="16777"/>
                  <a:pt x="20213" y="16040"/>
                  <a:pt x="20498" y="15166"/>
                </a:cubicBezTo>
                <a:cubicBezTo>
                  <a:pt x="21204" y="13930"/>
                  <a:pt x="21455" y="12538"/>
                  <a:pt x="21524" y="11126"/>
                </a:cubicBezTo>
                <a:lnTo>
                  <a:pt x="21524" y="9472"/>
                </a:lnTo>
                <a:cubicBezTo>
                  <a:pt x="21345" y="7715"/>
                  <a:pt x="20648" y="6098"/>
                  <a:pt x="19725" y="4630"/>
                </a:cubicBezTo>
                <a:cubicBezTo>
                  <a:pt x="19287" y="4199"/>
                  <a:pt x="19022" y="3572"/>
                  <a:pt x="18513" y="3274"/>
                </a:cubicBezTo>
                <a:cubicBezTo>
                  <a:pt x="18112" y="2730"/>
                  <a:pt x="17500" y="2353"/>
                  <a:pt x="16973" y="1915"/>
                </a:cubicBezTo>
                <a:cubicBezTo>
                  <a:pt x="15184" y="693"/>
                  <a:pt x="13070" y="62"/>
                  <a:pt x="10907" y="5"/>
                </a:cubicBezTo>
                <a:close/>
              </a:path>
            </a:pathLst>
          </a:custGeom>
          <a:ln w="12700">
            <a:miter lim="400000"/>
          </a:ln>
        </p:spPr>
      </p:pic>
      <p:pic>
        <p:nvPicPr>
          <p:cNvPr id="252" name="pasted-image.tif"/>
          <p:cNvPicPr>
            <a:picLocks noChangeAspect="1"/>
          </p:cNvPicPr>
          <p:nvPr/>
        </p:nvPicPr>
        <p:blipFill>
          <a:blip r:embed="rId3">
            <a:extLst/>
          </a:blip>
          <a:stretch>
            <a:fillRect/>
          </a:stretch>
        </p:blipFill>
        <p:spPr>
          <a:xfrm>
            <a:off x="6606249" y="4169674"/>
            <a:ext cx="11171502" cy="7412621"/>
          </a:xfrm>
          <a:prstGeom prst="rect">
            <a:avLst/>
          </a:prstGeom>
          <a:ln w="12700">
            <a:miter lim="400000"/>
          </a:ln>
        </p:spPr>
      </p:pic>
      <p:pic>
        <p:nvPicPr>
          <p:cNvPr id="253"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5" name="Shape 255"/>
          <p:cNvSpPr/>
          <p:nvPr/>
        </p:nvSpPr>
        <p:spPr>
          <a:xfrm>
            <a:off x="5055675" y="4652962"/>
            <a:ext cx="16454253" cy="441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7000">
                <a:solidFill>
                  <a:srgbClr val="FFFFFF"/>
                </a:solidFill>
                <a:latin typeface="Helvetica"/>
                <a:ea typeface="Helvetica"/>
                <a:cs typeface="Helvetica"/>
                <a:sym typeface="Helvetica"/>
              </a:defRPr>
            </a:pPr>
            <a:r>
              <a:t> </a:t>
            </a:r>
            <a:r>
              <a:rPr b="0"/>
              <a:t>“De sorte que foram batizados os que de bom grado receberam a sua palavra; e naquele dia agregaram-se quase três mil almas.”</a:t>
            </a:r>
          </a:p>
        </p:txBody>
      </p:sp>
      <p:pic>
        <p:nvPicPr>
          <p:cNvPr id="256"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257" name="Shape 257"/>
          <p:cNvSpPr/>
          <p:nvPr/>
        </p:nvSpPr>
        <p:spPr>
          <a:xfrm>
            <a:off x="9838756" y="2032209"/>
            <a:ext cx="5636792"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Atos 2:41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48" name="Shape 148"/>
          <p:cNvSpPr/>
          <p:nvPr/>
        </p:nvSpPr>
        <p:spPr>
          <a:xfrm>
            <a:off x="5246808" y="5210875"/>
            <a:ext cx="17412368" cy="4498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6600">
                <a:solidFill>
                  <a:srgbClr val="FFFFFF"/>
                </a:solidFill>
                <a:latin typeface="Helvetica"/>
                <a:ea typeface="Helvetica"/>
                <a:cs typeface="Helvetica"/>
                <a:sym typeface="Helvetica"/>
              </a:defRPr>
            </a:pPr>
            <a:r>
              <a:rPr b="0"/>
              <a:t>“</a:t>
            </a:r>
            <a:r>
              <a:t>Eu lhe darei as chaves do Reino dos céus; o que você ligar na terra terá sido ligado nos céus, e o que você desligar na terra terá sido desligado</a:t>
            </a:r>
            <a:r>
              <a:rPr baseline="12121"/>
              <a:t> </a:t>
            </a:r>
            <a:r>
              <a:t>nos céus”. </a:t>
            </a:r>
            <a:endParaRPr sz="1600"/>
          </a:p>
        </p:txBody>
      </p:sp>
      <p:sp>
        <p:nvSpPr>
          <p:cNvPr id="149" name="Shape 149"/>
          <p:cNvSpPr/>
          <p:nvPr/>
        </p:nvSpPr>
        <p:spPr>
          <a:xfrm>
            <a:off x="9249066" y="2239962"/>
            <a:ext cx="7536211"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Mateus 16:18  </a:t>
            </a:r>
          </a:p>
        </p:txBody>
      </p:sp>
      <p:pic>
        <p:nvPicPr>
          <p:cNvPr id="150"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59" name="target.jpg"/>
          <p:cNvPicPr>
            <a:picLocks noChangeAspect="1"/>
          </p:cNvPicPr>
          <p:nvPr/>
        </p:nvPicPr>
        <p:blipFill>
          <a:blip r:embed="rId2">
            <a:extLst/>
          </a:blip>
          <a:srcRect l="14956" t="1644" r="15248" b="2435"/>
          <a:stretch>
            <a:fillRect/>
          </a:stretch>
        </p:blipFill>
        <p:spPr>
          <a:xfrm>
            <a:off x="18851981" y="528892"/>
            <a:ext cx="1985795" cy="1989777"/>
          </a:xfrm>
          <a:custGeom>
            <a:avLst/>
            <a:gdLst/>
            <a:ahLst/>
            <a:cxnLst>
              <a:cxn ang="0">
                <a:pos x="wd2" y="hd2"/>
              </a:cxn>
              <a:cxn ang="5400000">
                <a:pos x="wd2" y="hd2"/>
              </a:cxn>
              <a:cxn ang="10800000">
                <a:pos x="wd2" y="hd2"/>
              </a:cxn>
              <a:cxn ang="16200000">
                <a:pos x="wd2" y="hd2"/>
              </a:cxn>
            </a:cxnLst>
            <a:rect l="0" t="0" r="r" b="b"/>
            <a:pathLst>
              <a:path w="21524" h="21249" fill="norm" stroke="1" extrusionOk="0">
                <a:moveTo>
                  <a:pt x="10912" y="4"/>
                </a:moveTo>
                <a:cubicBezTo>
                  <a:pt x="10603" y="-4"/>
                  <a:pt x="10289" y="1"/>
                  <a:pt x="9978" y="17"/>
                </a:cubicBezTo>
                <a:lnTo>
                  <a:pt x="9432" y="72"/>
                </a:lnTo>
                <a:cubicBezTo>
                  <a:pt x="7555" y="357"/>
                  <a:pt x="5584" y="1050"/>
                  <a:pt x="4197" y="2242"/>
                </a:cubicBezTo>
                <a:cubicBezTo>
                  <a:pt x="3201" y="2864"/>
                  <a:pt x="2387" y="3874"/>
                  <a:pt x="1775" y="4848"/>
                </a:cubicBezTo>
                <a:cubicBezTo>
                  <a:pt x="337" y="6773"/>
                  <a:pt x="-76" y="9184"/>
                  <a:pt x="11" y="11528"/>
                </a:cubicBezTo>
                <a:cubicBezTo>
                  <a:pt x="163" y="13623"/>
                  <a:pt x="1082" y="15607"/>
                  <a:pt x="2270" y="17229"/>
                </a:cubicBezTo>
                <a:cubicBezTo>
                  <a:pt x="2805" y="17737"/>
                  <a:pt x="3250" y="18340"/>
                  <a:pt x="3866" y="18750"/>
                </a:cubicBezTo>
                <a:cubicBezTo>
                  <a:pt x="4873" y="19721"/>
                  <a:pt x="6279" y="20344"/>
                  <a:pt x="7612" y="20810"/>
                </a:cubicBezTo>
                <a:cubicBezTo>
                  <a:pt x="10439" y="21596"/>
                  <a:pt x="13627" y="21362"/>
                  <a:pt x="16151" y="19835"/>
                </a:cubicBezTo>
                <a:cubicBezTo>
                  <a:pt x="17310" y="19274"/>
                  <a:pt x="18209" y="18413"/>
                  <a:pt x="19068" y="17500"/>
                </a:cubicBezTo>
                <a:cubicBezTo>
                  <a:pt x="19527" y="16775"/>
                  <a:pt x="20215" y="16038"/>
                  <a:pt x="20500" y="15165"/>
                </a:cubicBezTo>
                <a:cubicBezTo>
                  <a:pt x="21202" y="13935"/>
                  <a:pt x="21453" y="12554"/>
                  <a:pt x="21524" y="11151"/>
                </a:cubicBezTo>
                <a:lnTo>
                  <a:pt x="21524" y="9494"/>
                </a:lnTo>
                <a:cubicBezTo>
                  <a:pt x="21349" y="7728"/>
                  <a:pt x="20657" y="6107"/>
                  <a:pt x="19730" y="4632"/>
                </a:cubicBezTo>
                <a:cubicBezTo>
                  <a:pt x="19292" y="4202"/>
                  <a:pt x="19027" y="3570"/>
                  <a:pt x="18517" y="3272"/>
                </a:cubicBezTo>
                <a:cubicBezTo>
                  <a:pt x="18116" y="2728"/>
                  <a:pt x="17500" y="2354"/>
                  <a:pt x="16973" y="1916"/>
                </a:cubicBezTo>
                <a:cubicBezTo>
                  <a:pt x="15184" y="694"/>
                  <a:pt x="13075" y="61"/>
                  <a:pt x="10912" y="4"/>
                </a:cubicBezTo>
                <a:close/>
              </a:path>
            </a:pathLst>
          </a:custGeom>
          <a:ln w="12700">
            <a:miter lim="400000"/>
          </a:ln>
        </p:spPr>
      </p:pic>
      <p:sp>
        <p:nvSpPr>
          <p:cNvPr id="260" name="Shape 260"/>
          <p:cNvSpPr/>
          <p:nvPr/>
        </p:nvSpPr>
        <p:spPr>
          <a:xfrm>
            <a:off x="3571708" y="405357"/>
            <a:ext cx="15211770" cy="5159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Há três aspectos no desenvolvimento da vida da igreja que Deus destinou para ajudar os crentes a crescerem espiritualmente.</a:t>
            </a:r>
          </a:p>
        </p:txBody>
      </p:sp>
      <p:pic>
        <p:nvPicPr>
          <p:cNvPr id="261" name="target.jpg"/>
          <p:cNvPicPr>
            <a:picLocks noChangeAspect="1"/>
          </p:cNvPicPr>
          <p:nvPr/>
        </p:nvPicPr>
        <p:blipFill>
          <a:blip r:embed="rId2">
            <a:extLst/>
          </a:blip>
          <a:srcRect l="14965" t="1646" r="15249" b="2429"/>
          <a:stretch>
            <a:fillRect/>
          </a:stretch>
        </p:blipFill>
        <p:spPr>
          <a:xfrm>
            <a:off x="4349033" y="6704906"/>
            <a:ext cx="1176547"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262" name="target.jpg"/>
          <p:cNvPicPr>
            <a:picLocks noChangeAspect="1"/>
          </p:cNvPicPr>
          <p:nvPr/>
        </p:nvPicPr>
        <p:blipFill>
          <a:blip r:embed="rId2">
            <a:extLst/>
          </a:blip>
          <a:srcRect l="14965" t="1646" r="15249" b="2429"/>
          <a:stretch>
            <a:fillRect/>
          </a:stretch>
        </p:blipFill>
        <p:spPr>
          <a:xfrm>
            <a:off x="4349033" y="8942998"/>
            <a:ext cx="1176547" cy="1179127"/>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263" name="target.jpg"/>
          <p:cNvPicPr>
            <a:picLocks noChangeAspect="1"/>
          </p:cNvPicPr>
          <p:nvPr/>
        </p:nvPicPr>
        <p:blipFill>
          <a:blip r:embed="rId2">
            <a:extLst/>
          </a:blip>
          <a:srcRect l="14965" t="1646" r="15249" b="2429"/>
          <a:stretch>
            <a:fillRect/>
          </a:stretch>
        </p:blipFill>
        <p:spPr>
          <a:xfrm>
            <a:off x="4349033" y="11181089"/>
            <a:ext cx="1176547"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264" name="Shape 264"/>
          <p:cNvSpPr/>
          <p:nvPr/>
        </p:nvSpPr>
        <p:spPr>
          <a:xfrm>
            <a:off x="5435036" y="6687320"/>
            <a:ext cx="15177109" cy="547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1285875" algn="l" defTabSz="642937">
              <a:defRPr sz="7000">
                <a:solidFill>
                  <a:srgbClr val="FFFFFF"/>
                </a:solidFill>
                <a:uFill>
                  <a:solidFill>
                    <a:srgbClr val="000000"/>
                  </a:solidFill>
                </a:uFill>
                <a:latin typeface="Helvetica"/>
                <a:ea typeface="Helvetica"/>
                <a:cs typeface="Helvetica"/>
                <a:sym typeface="Helvetica"/>
              </a:defRPr>
            </a:pPr>
            <a:r>
              <a:t>1.  DISCIPULADO na igreja local  </a:t>
            </a:r>
          </a:p>
          <a:p>
            <a:pPr marL="642937" algn="l" defTabSz="642937">
              <a:defRPr sz="7000">
                <a:solidFill>
                  <a:srgbClr val="FFFFFF"/>
                </a:solidFill>
                <a:uFill>
                  <a:solidFill>
                    <a:srgbClr val="000000"/>
                  </a:solidFill>
                </a:uFill>
                <a:latin typeface="Helvetica"/>
                <a:ea typeface="Helvetica"/>
                <a:cs typeface="Helvetica"/>
                <a:sym typeface="Helvetica"/>
              </a:defRPr>
            </a:pPr>
          </a:p>
          <a:p>
            <a:pPr marL="1285875" algn="l" defTabSz="642937">
              <a:defRPr sz="7000">
                <a:solidFill>
                  <a:srgbClr val="FFFFFF"/>
                </a:solidFill>
                <a:uFill>
                  <a:solidFill>
                    <a:srgbClr val="000000"/>
                  </a:solidFill>
                </a:uFill>
                <a:latin typeface="Helvetica"/>
                <a:ea typeface="Helvetica"/>
                <a:cs typeface="Helvetica"/>
                <a:sym typeface="Helvetica"/>
              </a:defRPr>
            </a:pPr>
            <a:r>
              <a:t>2.  MEMBRESIA na igreja local  </a:t>
            </a:r>
          </a:p>
          <a:p>
            <a:pPr marL="642937" algn="l" defTabSz="642937">
              <a:defRPr sz="7000">
                <a:solidFill>
                  <a:srgbClr val="FFFFFF"/>
                </a:solidFill>
                <a:uFill>
                  <a:solidFill>
                    <a:srgbClr val="000000"/>
                  </a:solidFill>
                </a:uFill>
                <a:latin typeface="Helvetica"/>
                <a:ea typeface="Helvetica"/>
                <a:cs typeface="Helvetica"/>
                <a:sym typeface="Helvetica"/>
              </a:defRPr>
            </a:pPr>
          </a:p>
          <a:p>
            <a:pPr marL="1285875" algn="l" defTabSz="642937">
              <a:defRPr sz="7000">
                <a:solidFill>
                  <a:srgbClr val="FFFFFF"/>
                </a:solidFill>
                <a:uFill>
                  <a:solidFill>
                    <a:srgbClr val="000000"/>
                  </a:solidFill>
                </a:uFill>
                <a:latin typeface="Helvetica"/>
                <a:ea typeface="Helvetica"/>
                <a:cs typeface="Helvetica"/>
                <a:sym typeface="Helvetica"/>
              </a:defRPr>
            </a:pPr>
            <a:r>
              <a:t>3.  DISCIPLINA na igreja local</a:t>
            </a:r>
          </a:p>
        </p:txBody>
      </p:sp>
      <p:pic>
        <p:nvPicPr>
          <p:cNvPr id="265"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dissolve" transition="in">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62"/>
                                        </p:tgtEl>
                                        <p:attrNameLst>
                                          <p:attrName>style.visibility</p:attrName>
                                        </p:attrNameLst>
                                      </p:cBhvr>
                                      <p:to>
                                        <p:strVal val="visible"/>
                                      </p:to>
                                    </p:set>
                                    <p:animEffect filter="dissolve" transition="in">
                                      <p:cBhvr>
                                        <p:cTn id="12" dur="10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63"/>
                                        </p:tgtEl>
                                        <p:attrNameLst>
                                          <p:attrName>style.visibility</p:attrName>
                                        </p:attrNameLst>
                                      </p:cBhvr>
                                      <p:to>
                                        <p:strVal val="visible"/>
                                      </p:to>
                                    </p:set>
                                    <p:animEffect filter="dissolve" transition="in">
                                      <p:cBhvr>
                                        <p:cTn id="17"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2"/>
      <p:bldP build="whole" bldLvl="1" animBg="1" rev="0" advAuto="0" spid="263" grpId="3"/>
      <p:bldP build="whole" bldLvl="1" animBg="1" rev="0" advAuto="0" spid="261"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67" name="Shape 267"/>
          <p:cNvSpPr/>
          <p:nvPr/>
        </p:nvSpPr>
        <p:spPr>
          <a:xfrm>
            <a:off x="5333727" y="826160"/>
            <a:ext cx="15211769"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1.  DISCIPULADO na igreja local  </a:t>
            </a:r>
          </a:p>
        </p:txBody>
      </p:sp>
      <p:pic>
        <p:nvPicPr>
          <p:cNvPr id="268" name="target.jpg"/>
          <p:cNvPicPr>
            <a:picLocks noChangeAspect="1"/>
          </p:cNvPicPr>
          <p:nvPr/>
        </p:nvPicPr>
        <p:blipFill>
          <a:blip r:embed="rId2">
            <a:extLst/>
          </a:blip>
          <a:srcRect l="14965" t="1646" r="15249" b="2429"/>
          <a:stretch>
            <a:fillRect/>
          </a:stretch>
        </p:blipFill>
        <p:spPr>
          <a:xfrm>
            <a:off x="4277560" y="809644"/>
            <a:ext cx="1176547"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269" name="pasted-image.tif"/>
          <p:cNvPicPr>
            <a:picLocks noChangeAspect="1"/>
          </p:cNvPicPr>
          <p:nvPr/>
        </p:nvPicPr>
        <p:blipFill>
          <a:blip r:embed="rId3">
            <a:extLst/>
          </a:blip>
          <a:stretch>
            <a:fillRect/>
          </a:stretch>
        </p:blipFill>
        <p:spPr>
          <a:xfrm>
            <a:off x="7344446" y="3691439"/>
            <a:ext cx="9695108" cy="6723651"/>
          </a:xfrm>
          <a:prstGeom prst="rect">
            <a:avLst/>
          </a:prstGeom>
          <a:ln w="12700">
            <a:miter lim="400000"/>
          </a:ln>
        </p:spPr>
      </p:pic>
      <p:pic>
        <p:nvPicPr>
          <p:cNvPr id="270"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72" name="Shape 272"/>
          <p:cNvSpPr/>
          <p:nvPr/>
        </p:nvSpPr>
        <p:spPr>
          <a:xfrm>
            <a:off x="3964873" y="4435096"/>
            <a:ext cx="16454253" cy="716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6600">
                <a:solidFill>
                  <a:srgbClr val="FFFFFF"/>
                </a:solidFill>
                <a:latin typeface="Helvetica"/>
                <a:ea typeface="Helvetica"/>
                <a:cs typeface="Helvetica"/>
                <a:sym typeface="Helvetica"/>
              </a:defRPr>
            </a:pPr>
            <a:r>
              <a:t> “</a:t>
            </a:r>
            <a:r>
              <a:t>Portanto ide, fazei discípulos de todas as nações, batizando-os em nome do Pai, e do Filho, e do Espírito Santo; Ensinando-os a guardar todas as coisas que eu vos tenho mandado; e eis que eu estou convosco todos os dias, até a consumação dos séculos</a:t>
            </a:r>
            <a:r>
              <a:t>”. </a:t>
            </a:r>
          </a:p>
        </p:txBody>
      </p:sp>
      <p:pic>
        <p:nvPicPr>
          <p:cNvPr id="273"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274" name="Shape 274"/>
          <p:cNvSpPr/>
          <p:nvPr/>
        </p:nvSpPr>
        <p:spPr>
          <a:xfrm>
            <a:off x="7815662" y="1654564"/>
            <a:ext cx="9641508"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Mateus 28:19-20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76" name="Shape 276"/>
          <p:cNvSpPr/>
          <p:nvPr/>
        </p:nvSpPr>
        <p:spPr>
          <a:xfrm>
            <a:off x="4715795" y="5470481"/>
            <a:ext cx="16454252" cy="501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8000">
                <a:solidFill>
                  <a:srgbClr val="FFFFFF"/>
                </a:solidFill>
                <a:latin typeface="Helvetica"/>
                <a:ea typeface="Helvetica"/>
                <a:cs typeface="Helvetica"/>
                <a:sym typeface="Helvetica"/>
              </a:defRPr>
            </a:pPr>
            <a:r>
              <a:t> “</a:t>
            </a:r>
            <a:r>
              <a:t>Assim que, se alguém está em Cristo, nova criatura é; as coisas velhas já passaram; eis que tudo se fez novo</a:t>
            </a:r>
            <a:r>
              <a:t>”. </a:t>
            </a:r>
          </a:p>
        </p:txBody>
      </p:sp>
      <p:pic>
        <p:nvPicPr>
          <p:cNvPr id="277"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278" name="Shape 278"/>
          <p:cNvSpPr/>
          <p:nvPr/>
        </p:nvSpPr>
        <p:spPr>
          <a:xfrm>
            <a:off x="8853704" y="1465741"/>
            <a:ext cx="8780786"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2 Coríntios 5:17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80" name="Shape 280"/>
          <p:cNvSpPr/>
          <p:nvPr/>
        </p:nvSpPr>
        <p:spPr>
          <a:xfrm>
            <a:off x="4187091" y="5173732"/>
            <a:ext cx="16454253" cy="380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8000">
                <a:solidFill>
                  <a:srgbClr val="FFFFFF"/>
                </a:solidFill>
                <a:latin typeface="Helvetica"/>
                <a:ea typeface="Helvetica"/>
                <a:cs typeface="Helvetica"/>
                <a:sym typeface="Helvetica"/>
              </a:defRPr>
            </a:pPr>
            <a:r>
              <a:t> “</a:t>
            </a:r>
            <a:r>
              <a:t>E dou-lhes a vida eterna, e nunca hão de perecer, e ninguém as arrebatará da minha mão</a:t>
            </a:r>
            <a:r>
              <a:t>”.</a:t>
            </a:r>
          </a:p>
        </p:txBody>
      </p:sp>
      <p:pic>
        <p:nvPicPr>
          <p:cNvPr id="281"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282" name="Shape 282"/>
          <p:cNvSpPr/>
          <p:nvPr/>
        </p:nvSpPr>
        <p:spPr>
          <a:xfrm>
            <a:off x="9601530" y="2239962"/>
            <a:ext cx="6702773"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João 10:28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84" name="Shape 284"/>
          <p:cNvSpPr/>
          <p:nvPr/>
        </p:nvSpPr>
        <p:spPr>
          <a:xfrm>
            <a:off x="3964873" y="3738562"/>
            <a:ext cx="16454253" cy="623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8000">
                <a:solidFill>
                  <a:srgbClr val="FFFFFF"/>
                </a:solidFill>
                <a:latin typeface="Helvetica"/>
                <a:ea typeface="Helvetica"/>
                <a:cs typeface="Helvetica"/>
                <a:sym typeface="Helvetica"/>
              </a:defRPr>
            </a:pPr>
            <a:r>
              <a:t>“</a:t>
            </a:r>
            <a:r>
              <a:t>Porque somos feitura sua, criados em Cristo Jesus para as boas obras, as quais Deus preparou para que andássemos nelas</a:t>
            </a:r>
            <a:r>
              <a:t>”. </a:t>
            </a:r>
          </a:p>
        </p:txBody>
      </p:sp>
      <p:pic>
        <p:nvPicPr>
          <p:cNvPr id="285"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286" name="Shape 286"/>
          <p:cNvSpPr/>
          <p:nvPr/>
        </p:nvSpPr>
        <p:spPr>
          <a:xfrm>
            <a:off x="9435287" y="1276919"/>
            <a:ext cx="7495283"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Efésios 2:10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88" name="pasted-image.png"/>
          <p:cNvPicPr>
            <a:picLocks noChangeAspect="1"/>
          </p:cNvPicPr>
          <p:nvPr/>
        </p:nvPicPr>
        <p:blipFill>
          <a:blip r:embed="rId2">
            <a:extLst/>
          </a:blip>
          <a:stretch>
            <a:fillRect/>
          </a:stretch>
        </p:blipFill>
        <p:spPr>
          <a:xfrm>
            <a:off x="9242912" y="2777179"/>
            <a:ext cx="5898176" cy="3928277"/>
          </a:xfrm>
          <a:prstGeom prst="rect">
            <a:avLst/>
          </a:prstGeom>
          <a:ln w="12700">
            <a:miter lim="400000"/>
          </a:ln>
        </p:spPr>
      </p:pic>
      <p:sp>
        <p:nvSpPr>
          <p:cNvPr id="289" name="Shape 289"/>
          <p:cNvSpPr/>
          <p:nvPr/>
        </p:nvSpPr>
        <p:spPr>
          <a:xfrm>
            <a:off x="7227861" y="1302410"/>
            <a:ext cx="9928278"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defTabSz="642937">
              <a:defRPr sz="6600">
                <a:solidFill>
                  <a:srgbClr val="FFFFFF"/>
                </a:solidFill>
                <a:latin typeface="Helvetica"/>
                <a:ea typeface="Helvetica"/>
                <a:cs typeface="Helvetica"/>
                <a:sym typeface="Helvetica"/>
              </a:defRPr>
            </a:pPr>
            <a:r>
              <a:t>Discipulado Corporativa</a:t>
            </a:r>
          </a:p>
        </p:txBody>
      </p:sp>
      <p:sp>
        <p:nvSpPr>
          <p:cNvPr id="290" name="Shape 290"/>
          <p:cNvSpPr/>
          <p:nvPr/>
        </p:nvSpPr>
        <p:spPr>
          <a:xfrm>
            <a:off x="7049267" y="7302896"/>
            <a:ext cx="9928278"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defTabSz="642937">
              <a:defRPr sz="6600">
                <a:solidFill>
                  <a:srgbClr val="FFFFFF"/>
                </a:solidFill>
                <a:latin typeface="Helvetica"/>
                <a:ea typeface="Helvetica"/>
                <a:cs typeface="Helvetica"/>
                <a:sym typeface="Helvetica"/>
              </a:defRPr>
            </a:pPr>
            <a:r>
              <a:t>Discipulado Pessoal</a:t>
            </a:r>
          </a:p>
        </p:txBody>
      </p:sp>
      <p:pic>
        <p:nvPicPr>
          <p:cNvPr id="291" name="pasted-image.tif"/>
          <p:cNvPicPr>
            <a:picLocks noChangeAspect="1"/>
          </p:cNvPicPr>
          <p:nvPr/>
        </p:nvPicPr>
        <p:blipFill>
          <a:blip r:embed="rId3">
            <a:extLst/>
          </a:blip>
          <a:stretch>
            <a:fillRect/>
          </a:stretch>
        </p:blipFill>
        <p:spPr>
          <a:xfrm>
            <a:off x="9242912" y="8725441"/>
            <a:ext cx="5898176" cy="4090442"/>
          </a:xfrm>
          <a:prstGeom prst="rect">
            <a:avLst/>
          </a:prstGeom>
          <a:ln w="12700">
            <a:miter lim="400000"/>
          </a:ln>
        </p:spPr>
      </p:pic>
      <p:pic>
        <p:nvPicPr>
          <p:cNvPr id="292"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dissolve" transition="in">
                                      <p:cBhvr>
                                        <p:cTn id="7" dur="600"/>
                                        <p:tgtEl>
                                          <p:spTgt spid="289"/>
                                        </p:tgtEl>
                                      </p:cBhvr>
                                    </p:animEffect>
                                  </p:childTnLst>
                                </p:cTn>
                              </p:par>
                            </p:childTnLst>
                          </p:cTn>
                        </p:par>
                        <p:par>
                          <p:cTn id="8" fill="hold">
                            <p:stCondLst>
                              <p:cond delay="600"/>
                            </p:stCondLst>
                            <p:childTnLst>
                              <p:par>
                                <p:cTn id="9" presetClass="entr" nodeType="afterEffect" presetID="9" grpId="2" fill="hold">
                                  <p:stCondLst>
                                    <p:cond delay="0"/>
                                  </p:stCondLst>
                                  <p:iterate type="el" backwards="0">
                                    <p:tmAbs val="0"/>
                                  </p:iterate>
                                  <p:childTnLst>
                                    <p:set>
                                      <p:cBhvr>
                                        <p:cTn id="10" fill="hold"/>
                                        <p:tgtEl>
                                          <p:spTgt spid="288"/>
                                        </p:tgtEl>
                                        <p:attrNameLst>
                                          <p:attrName>style.visibility</p:attrName>
                                        </p:attrNameLst>
                                      </p:cBhvr>
                                      <p:to>
                                        <p:strVal val="visible"/>
                                      </p:to>
                                    </p:set>
                                    <p:animEffect filter="dissolve" transition="in">
                                      <p:cBhvr>
                                        <p:cTn id="11" dur="600"/>
                                        <p:tgtEl>
                                          <p:spTgt spid="28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90"/>
                                        </p:tgtEl>
                                        <p:attrNameLst>
                                          <p:attrName>style.visibility</p:attrName>
                                        </p:attrNameLst>
                                      </p:cBhvr>
                                      <p:to>
                                        <p:strVal val="visible"/>
                                      </p:to>
                                    </p:set>
                                    <p:animEffect filter="dissolve" transition="in">
                                      <p:cBhvr>
                                        <p:cTn id="16" dur="600"/>
                                        <p:tgtEl>
                                          <p:spTgt spid="290"/>
                                        </p:tgtEl>
                                      </p:cBhvr>
                                    </p:animEffect>
                                  </p:childTnLst>
                                </p:cTn>
                              </p:par>
                            </p:childTnLst>
                          </p:cTn>
                        </p:par>
                        <p:par>
                          <p:cTn id="17" fill="hold">
                            <p:stCondLst>
                              <p:cond delay="600"/>
                            </p:stCondLst>
                            <p:childTnLst>
                              <p:par>
                                <p:cTn id="18" presetClass="entr" nodeType="afterEffect" presetID="9" grpId="4" fill="hold">
                                  <p:stCondLst>
                                    <p:cond delay="0"/>
                                  </p:stCondLst>
                                  <p:iterate type="el" backwards="0">
                                    <p:tmAbs val="0"/>
                                  </p:iterate>
                                  <p:childTnLst>
                                    <p:set>
                                      <p:cBhvr>
                                        <p:cTn id="19" fill="hold"/>
                                        <p:tgtEl>
                                          <p:spTgt spid="291"/>
                                        </p:tgtEl>
                                        <p:attrNameLst>
                                          <p:attrName>style.visibility</p:attrName>
                                        </p:attrNameLst>
                                      </p:cBhvr>
                                      <p:to>
                                        <p:strVal val="visible"/>
                                      </p:to>
                                    </p:set>
                                    <p:animEffect filter="dissolve" transition="in">
                                      <p:cBhvr>
                                        <p:cTn id="20" dur="6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3"/>
      <p:bldP build="whole" bldLvl="1" animBg="1" rev="0" advAuto="0" spid="288" grpId="2"/>
      <p:bldP build="whole" bldLvl="1" animBg="1" rev="0" advAuto="0" spid="289" grpId="1"/>
      <p:bldP build="whole" bldLvl="1" animBg="1" rev="0" advAuto="0" spid="291" grpId="4"/>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94" name="Shape 294"/>
          <p:cNvSpPr/>
          <p:nvPr/>
        </p:nvSpPr>
        <p:spPr>
          <a:xfrm>
            <a:off x="5333727" y="794410"/>
            <a:ext cx="15211769"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2. </a:t>
            </a:r>
            <a:r>
              <a:rPr b="1" sz="7000"/>
              <a:t>Membresia na igreja local</a:t>
            </a:r>
            <a:r>
              <a:rPr sz="7000"/>
              <a:t> </a:t>
            </a:r>
          </a:p>
        </p:txBody>
      </p:sp>
      <p:pic>
        <p:nvPicPr>
          <p:cNvPr id="295" name="target.jpg"/>
          <p:cNvPicPr>
            <a:picLocks noChangeAspect="1"/>
          </p:cNvPicPr>
          <p:nvPr/>
        </p:nvPicPr>
        <p:blipFill>
          <a:blip r:embed="rId2">
            <a:extLst/>
          </a:blip>
          <a:srcRect l="14965" t="1646" r="15249" b="2429"/>
          <a:stretch>
            <a:fillRect/>
          </a:stretch>
        </p:blipFill>
        <p:spPr>
          <a:xfrm>
            <a:off x="4277560" y="809644"/>
            <a:ext cx="1176547"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296" name="pasted-image.tif"/>
          <p:cNvPicPr>
            <a:picLocks noChangeAspect="1"/>
          </p:cNvPicPr>
          <p:nvPr/>
        </p:nvPicPr>
        <p:blipFill>
          <a:blip r:embed="rId3">
            <a:extLst/>
          </a:blip>
          <a:stretch>
            <a:fillRect/>
          </a:stretch>
        </p:blipFill>
        <p:spPr>
          <a:xfrm>
            <a:off x="6536531" y="2890242"/>
            <a:ext cx="11310938" cy="8483204"/>
          </a:xfrm>
          <a:prstGeom prst="rect">
            <a:avLst/>
          </a:prstGeom>
          <a:ln w="12700">
            <a:miter lim="400000"/>
          </a:ln>
        </p:spPr>
      </p:pic>
      <p:pic>
        <p:nvPicPr>
          <p:cNvPr id="297"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nvSpPr>
        <p:spPr>
          <a:xfrm>
            <a:off x="5333727" y="794410"/>
            <a:ext cx="15211769"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7000">
                <a:latin typeface="Helvetica"/>
                <a:ea typeface="Helvetica"/>
                <a:cs typeface="Helvetica"/>
                <a:sym typeface="Helvetica"/>
              </a:defRPr>
            </a:pPr>
            <a:r>
              <a:rPr b="1"/>
              <a:t>Membresia na igreja local</a:t>
            </a:r>
            <a:r>
              <a:t> </a:t>
            </a:r>
          </a:p>
        </p:txBody>
      </p:sp>
      <p:pic>
        <p:nvPicPr>
          <p:cNvPr id="300" name="target.jpg"/>
          <p:cNvPicPr>
            <a:picLocks noChangeAspect="1"/>
          </p:cNvPicPr>
          <p:nvPr/>
        </p:nvPicPr>
        <p:blipFill>
          <a:blip r:embed="rId2">
            <a:extLst/>
          </a:blip>
          <a:srcRect l="14965" t="1646" r="15249" b="2429"/>
          <a:stretch>
            <a:fillRect/>
          </a:stretch>
        </p:blipFill>
        <p:spPr>
          <a:xfrm>
            <a:off x="4277560" y="809644"/>
            <a:ext cx="1176547"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301" name="Shape 301"/>
          <p:cNvSpPr/>
          <p:nvPr/>
        </p:nvSpPr>
        <p:spPr>
          <a:xfrm>
            <a:off x="4586115" y="3743191"/>
            <a:ext cx="15211770"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latin typeface="Helvetica"/>
                <a:ea typeface="Helvetica"/>
                <a:cs typeface="Helvetica"/>
                <a:sym typeface="Helvetica"/>
              </a:defRPr>
            </a:pPr>
            <a:r>
              <a:t>Igreja Universal</a:t>
            </a:r>
          </a:p>
        </p:txBody>
      </p:sp>
      <p:pic>
        <p:nvPicPr>
          <p:cNvPr id="302" name="church-building-clipart-black-and-white-church9.gif"/>
          <p:cNvPicPr>
            <a:picLocks noChangeAspect="1"/>
          </p:cNvPicPr>
          <p:nvPr/>
        </p:nvPicPr>
        <p:blipFill>
          <a:blip r:embed="rId3">
            <a:extLst/>
          </a:blip>
          <a:srcRect l="631" t="476" r="2484" b="2"/>
          <a:stretch>
            <a:fillRect/>
          </a:stretch>
        </p:blipFill>
        <p:spPr>
          <a:xfrm>
            <a:off x="15459150" y="2659542"/>
            <a:ext cx="1323976" cy="2884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60" y="0"/>
                </a:moveTo>
                <a:lnTo>
                  <a:pt x="10535" y="683"/>
                </a:lnTo>
                <a:lnTo>
                  <a:pt x="10502" y="1370"/>
                </a:lnTo>
                <a:lnTo>
                  <a:pt x="8955" y="1385"/>
                </a:lnTo>
                <a:lnTo>
                  <a:pt x="7401" y="1400"/>
                </a:lnTo>
                <a:lnTo>
                  <a:pt x="7401" y="1551"/>
                </a:lnTo>
                <a:lnTo>
                  <a:pt x="7401" y="1703"/>
                </a:lnTo>
                <a:lnTo>
                  <a:pt x="8955" y="1718"/>
                </a:lnTo>
                <a:lnTo>
                  <a:pt x="10502" y="1732"/>
                </a:lnTo>
                <a:lnTo>
                  <a:pt x="10535" y="3197"/>
                </a:lnTo>
                <a:lnTo>
                  <a:pt x="10560" y="4662"/>
                </a:lnTo>
                <a:lnTo>
                  <a:pt x="9317" y="6142"/>
                </a:lnTo>
                <a:lnTo>
                  <a:pt x="8081" y="7622"/>
                </a:lnTo>
                <a:lnTo>
                  <a:pt x="8081" y="9146"/>
                </a:lnTo>
                <a:lnTo>
                  <a:pt x="8074" y="10671"/>
                </a:lnTo>
                <a:lnTo>
                  <a:pt x="7148" y="11146"/>
                </a:lnTo>
                <a:cubicBezTo>
                  <a:pt x="6638" y="11408"/>
                  <a:pt x="5428" y="12024"/>
                  <a:pt x="4461" y="12516"/>
                </a:cubicBezTo>
                <a:cubicBezTo>
                  <a:pt x="3494" y="13008"/>
                  <a:pt x="2063" y="13735"/>
                  <a:pt x="1282" y="14133"/>
                </a:cubicBezTo>
                <a:lnTo>
                  <a:pt x="0" y="14786"/>
                </a:lnTo>
                <a:lnTo>
                  <a:pt x="544" y="14786"/>
                </a:lnTo>
                <a:cubicBezTo>
                  <a:pt x="1040" y="14786"/>
                  <a:pt x="1303" y="14745"/>
                  <a:pt x="1522" y="14638"/>
                </a:cubicBezTo>
                <a:cubicBezTo>
                  <a:pt x="1686" y="14556"/>
                  <a:pt x="1897" y="14514"/>
                  <a:pt x="1988" y="14540"/>
                </a:cubicBezTo>
                <a:cubicBezTo>
                  <a:pt x="2102" y="14572"/>
                  <a:pt x="2150" y="15664"/>
                  <a:pt x="2150" y="18094"/>
                </a:cubicBezTo>
                <a:lnTo>
                  <a:pt x="2150" y="21600"/>
                </a:lnTo>
                <a:lnTo>
                  <a:pt x="19567" y="21600"/>
                </a:lnTo>
                <a:lnTo>
                  <a:pt x="19567" y="18043"/>
                </a:lnTo>
                <a:cubicBezTo>
                  <a:pt x="19567" y="16087"/>
                  <a:pt x="19602" y="14470"/>
                  <a:pt x="19645" y="14451"/>
                </a:cubicBezTo>
                <a:cubicBezTo>
                  <a:pt x="19687" y="14431"/>
                  <a:pt x="19903" y="14497"/>
                  <a:pt x="20130" y="14599"/>
                </a:cubicBezTo>
                <a:cubicBezTo>
                  <a:pt x="20223" y="14641"/>
                  <a:pt x="20295" y="14672"/>
                  <a:pt x="20363" y="14697"/>
                </a:cubicBezTo>
                <a:cubicBezTo>
                  <a:pt x="20364" y="14697"/>
                  <a:pt x="20369" y="14697"/>
                  <a:pt x="20370" y="14697"/>
                </a:cubicBezTo>
                <a:cubicBezTo>
                  <a:pt x="20462" y="14730"/>
                  <a:pt x="20542" y="14749"/>
                  <a:pt x="20635" y="14760"/>
                </a:cubicBezTo>
                <a:cubicBezTo>
                  <a:pt x="20659" y="14762"/>
                  <a:pt x="20688" y="14764"/>
                  <a:pt x="20713" y="14765"/>
                </a:cubicBezTo>
                <a:cubicBezTo>
                  <a:pt x="20811" y="14772"/>
                  <a:pt x="20918" y="14773"/>
                  <a:pt x="21076" y="14768"/>
                </a:cubicBezTo>
                <a:lnTo>
                  <a:pt x="21600" y="14754"/>
                </a:lnTo>
                <a:lnTo>
                  <a:pt x="17650" y="12712"/>
                </a:lnTo>
                <a:lnTo>
                  <a:pt x="13707" y="10671"/>
                </a:lnTo>
                <a:lnTo>
                  <a:pt x="13707" y="9173"/>
                </a:lnTo>
                <a:lnTo>
                  <a:pt x="13707" y="7675"/>
                </a:lnTo>
                <a:lnTo>
                  <a:pt x="12464" y="6172"/>
                </a:lnTo>
                <a:lnTo>
                  <a:pt x="11227" y="4668"/>
                </a:lnTo>
                <a:lnTo>
                  <a:pt x="11253" y="3200"/>
                </a:lnTo>
                <a:lnTo>
                  <a:pt x="11286" y="1732"/>
                </a:lnTo>
                <a:lnTo>
                  <a:pt x="12781" y="1718"/>
                </a:lnTo>
                <a:lnTo>
                  <a:pt x="14271" y="1703"/>
                </a:lnTo>
                <a:lnTo>
                  <a:pt x="14271" y="1551"/>
                </a:lnTo>
                <a:lnTo>
                  <a:pt x="14271" y="1400"/>
                </a:lnTo>
                <a:lnTo>
                  <a:pt x="12781" y="1385"/>
                </a:lnTo>
                <a:lnTo>
                  <a:pt x="11286" y="1370"/>
                </a:lnTo>
                <a:lnTo>
                  <a:pt x="11253" y="683"/>
                </a:lnTo>
                <a:lnTo>
                  <a:pt x="11227" y="0"/>
                </a:lnTo>
                <a:lnTo>
                  <a:pt x="10897" y="0"/>
                </a:lnTo>
                <a:lnTo>
                  <a:pt x="10560" y="0"/>
                </a:lnTo>
                <a:close/>
                <a:moveTo>
                  <a:pt x="10606" y="15104"/>
                </a:moveTo>
                <a:cubicBezTo>
                  <a:pt x="10687" y="15117"/>
                  <a:pt x="10722" y="15583"/>
                  <a:pt x="10722" y="16542"/>
                </a:cubicBezTo>
                <a:lnTo>
                  <a:pt x="10722" y="17957"/>
                </a:lnTo>
                <a:lnTo>
                  <a:pt x="9350" y="17972"/>
                </a:lnTo>
                <a:cubicBezTo>
                  <a:pt x="8587" y="17980"/>
                  <a:pt x="7955" y="17966"/>
                  <a:pt x="7919" y="17939"/>
                </a:cubicBezTo>
                <a:cubicBezTo>
                  <a:pt x="7823" y="17868"/>
                  <a:pt x="8268" y="16897"/>
                  <a:pt x="8644" y="16358"/>
                </a:cubicBezTo>
                <a:cubicBezTo>
                  <a:pt x="8824" y="16101"/>
                  <a:pt x="9140" y="15762"/>
                  <a:pt x="9343" y="15606"/>
                </a:cubicBezTo>
                <a:cubicBezTo>
                  <a:pt x="9704" y="15330"/>
                  <a:pt x="10366" y="15068"/>
                  <a:pt x="10606" y="15104"/>
                </a:cubicBezTo>
                <a:close/>
                <a:moveTo>
                  <a:pt x="11312" y="15104"/>
                </a:moveTo>
                <a:cubicBezTo>
                  <a:pt x="11523" y="15072"/>
                  <a:pt x="12401" y="15472"/>
                  <a:pt x="12736" y="15755"/>
                </a:cubicBezTo>
                <a:cubicBezTo>
                  <a:pt x="13262" y="16198"/>
                  <a:pt x="13786" y="17115"/>
                  <a:pt x="13850" y="17698"/>
                </a:cubicBezTo>
                <a:lnTo>
                  <a:pt x="13876" y="17957"/>
                </a:lnTo>
                <a:lnTo>
                  <a:pt x="12548" y="17972"/>
                </a:lnTo>
                <a:cubicBezTo>
                  <a:pt x="11543" y="17983"/>
                  <a:pt x="11212" y="17972"/>
                  <a:pt x="11169" y="17921"/>
                </a:cubicBezTo>
                <a:cubicBezTo>
                  <a:pt x="11138" y="17884"/>
                  <a:pt x="11127" y="17239"/>
                  <a:pt x="11143" y="16489"/>
                </a:cubicBezTo>
                <a:cubicBezTo>
                  <a:pt x="11165" y="15484"/>
                  <a:pt x="11212" y="15119"/>
                  <a:pt x="11312" y="15104"/>
                </a:cubicBezTo>
                <a:close/>
                <a:moveTo>
                  <a:pt x="9382" y="18201"/>
                </a:moveTo>
                <a:lnTo>
                  <a:pt x="10722" y="18215"/>
                </a:lnTo>
                <a:lnTo>
                  <a:pt x="10722" y="19767"/>
                </a:lnTo>
                <a:lnTo>
                  <a:pt x="10722" y="21318"/>
                </a:lnTo>
                <a:lnTo>
                  <a:pt x="9201" y="21330"/>
                </a:lnTo>
                <a:cubicBezTo>
                  <a:pt x="8361" y="21337"/>
                  <a:pt x="7638" y="21329"/>
                  <a:pt x="7595" y="21309"/>
                </a:cubicBezTo>
                <a:cubicBezTo>
                  <a:pt x="7357" y="21199"/>
                  <a:pt x="7680" y="18352"/>
                  <a:pt x="7945" y="18230"/>
                </a:cubicBezTo>
                <a:cubicBezTo>
                  <a:pt x="7997" y="18206"/>
                  <a:pt x="8644" y="18193"/>
                  <a:pt x="9382" y="18201"/>
                </a:cubicBezTo>
                <a:close/>
                <a:moveTo>
                  <a:pt x="12516" y="18201"/>
                </a:moveTo>
                <a:cubicBezTo>
                  <a:pt x="13254" y="18193"/>
                  <a:pt x="13899" y="18205"/>
                  <a:pt x="13947" y="18227"/>
                </a:cubicBezTo>
                <a:cubicBezTo>
                  <a:pt x="13955" y="18231"/>
                  <a:pt x="13958" y="18255"/>
                  <a:pt x="13966" y="18263"/>
                </a:cubicBezTo>
                <a:lnTo>
                  <a:pt x="13986" y="18263"/>
                </a:lnTo>
                <a:lnTo>
                  <a:pt x="13992" y="18293"/>
                </a:lnTo>
                <a:cubicBezTo>
                  <a:pt x="14255" y="18651"/>
                  <a:pt x="14503" y="20943"/>
                  <a:pt x="14283" y="21199"/>
                </a:cubicBezTo>
                <a:lnTo>
                  <a:pt x="14167" y="21341"/>
                </a:lnTo>
                <a:lnTo>
                  <a:pt x="12697" y="21341"/>
                </a:lnTo>
                <a:cubicBezTo>
                  <a:pt x="11617" y="21341"/>
                  <a:pt x="11209" y="21327"/>
                  <a:pt x="11169" y="21279"/>
                </a:cubicBezTo>
                <a:cubicBezTo>
                  <a:pt x="11139" y="21243"/>
                  <a:pt x="11127" y="20537"/>
                  <a:pt x="11143" y="19713"/>
                </a:cubicBezTo>
                <a:lnTo>
                  <a:pt x="11176" y="18215"/>
                </a:lnTo>
                <a:lnTo>
                  <a:pt x="12516" y="18201"/>
                </a:lnTo>
                <a:close/>
              </a:path>
            </a:pathLst>
          </a:custGeom>
          <a:ln w="12700">
            <a:miter lim="400000"/>
          </a:ln>
        </p:spPr>
      </p:pic>
      <p:sp>
        <p:nvSpPr>
          <p:cNvPr id="303" name="Shape 303"/>
          <p:cNvSpPr/>
          <p:nvPr/>
        </p:nvSpPr>
        <p:spPr>
          <a:xfrm>
            <a:off x="4586115" y="7740614"/>
            <a:ext cx="15211770"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latin typeface="Helvetica"/>
                <a:ea typeface="Helvetica"/>
                <a:cs typeface="Helvetica"/>
                <a:sym typeface="Helvetica"/>
              </a:defRPr>
            </a:pPr>
            <a:r>
              <a:t>Igreja Local</a:t>
            </a:r>
          </a:p>
        </p:txBody>
      </p:sp>
      <p:pic>
        <p:nvPicPr>
          <p:cNvPr id="304" name="church-building-clipart-black-and-white-church9.gif"/>
          <p:cNvPicPr>
            <a:picLocks noChangeAspect="1"/>
          </p:cNvPicPr>
          <p:nvPr/>
        </p:nvPicPr>
        <p:blipFill>
          <a:blip r:embed="rId3">
            <a:extLst/>
          </a:blip>
          <a:srcRect l="631" t="476" r="2477" b="0"/>
          <a:stretch>
            <a:fillRect/>
          </a:stretch>
        </p:blipFill>
        <p:spPr>
          <a:xfrm>
            <a:off x="13947055" y="7925841"/>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05" name="church-building-clipart-black-and-white-church9.gif"/>
          <p:cNvPicPr>
            <a:picLocks noChangeAspect="1"/>
          </p:cNvPicPr>
          <p:nvPr/>
        </p:nvPicPr>
        <p:blipFill>
          <a:blip r:embed="rId3">
            <a:extLst/>
          </a:blip>
          <a:srcRect l="631" t="476" r="2477" b="0"/>
          <a:stretch>
            <a:fillRect/>
          </a:stretch>
        </p:blipFill>
        <p:spPr>
          <a:xfrm>
            <a:off x="14601899" y="6643950"/>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06" name="church-building-clipart-black-and-white-church9.gif"/>
          <p:cNvPicPr>
            <a:picLocks noChangeAspect="1"/>
          </p:cNvPicPr>
          <p:nvPr/>
        </p:nvPicPr>
        <p:blipFill>
          <a:blip r:embed="rId3">
            <a:extLst/>
          </a:blip>
          <a:srcRect l="631" t="476" r="2477" b="0"/>
          <a:stretch>
            <a:fillRect/>
          </a:stretch>
        </p:blipFill>
        <p:spPr>
          <a:xfrm>
            <a:off x="14304244" y="9560981"/>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07" name="church-building-clipart-black-and-white-church9.gif"/>
          <p:cNvPicPr>
            <a:picLocks noChangeAspect="1"/>
          </p:cNvPicPr>
          <p:nvPr/>
        </p:nvPicPr>
        <p:blipFill>
          <a:blip r:embed="rId3">
            <a:extLst/>
          </a:blip>
          <a:srcRect l="631" t="476" r="2477" b="0"/>
          <a:stretch>
            <a:fillRect/>
          </a:stretch>
        </p:blipFill>
        <p:spPr>
          <a:xfrm>
            <a:off x="15850660" y="6925716"/>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08" name="church-building-clipart-black-and-white-church9.gif"/>
          <p:cNvPicPr>
            <a:picLocks noChangeAspect="1"/>
          </p:cNvPicPr>
          <p:nvPr/>
        </p:nvPicPr>
        <p:blipFill>
          <a:blip r:embed="rId3">
            <a:extLst/>
          </a:blip>
          <a:srcRect l="631" t="476" r="2477" b="0"/>
          <a:stretch>
            <a:fillRect/>
          </a:stretch>
        </p:blipFill>
        <p:spPr>
          <a:xfrm>
            <a:off x="16518804" y="8759278"/>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09" name="church-building-clipart-black-and-white-church9.gif"/>
          <p:cNvPicPr>
            <a:picLocks noChangeAspect="1"/>
          </p:cNvPicPr>
          <p:nvPr/>
        </p:nvPicPr>
        <p:blipFill>
          <a:blip r:embed="rId3">
            <a:extLst/>
          </a:blip>
          <a:srcRect l="631" t="476" r="2477" b="0"/>
          <a:stretch>
            <a:fillRect/>
          </a:stretch>
        </p:blipFill>
        <p:spPr>
          <a:xfrm>
            <a:off x="15411524" y="8568778"/>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10" name="church-building-clipart-black-and-white-church9.gif"/>
          <p:cNvPicPr>
            <a:picLocks noChangeAspect="1"/>
          </p:cNvPicPr>
          <p:nvPr/>
        </p:nvPicPr>
        <p:blipFill>
          <a:blip r:embed="rId3">
            <a:extLst/>
          </a:blip>
          <a:srcRect l="631" t="476" r="2477" b="0"/>
          <a:stretch>
            <a:fillRect/>
          </a:stretch>
        </p:blipFill>
        <p:spPr>
          <a:xfrm>
            <a:off x="15850660" y="10124512"/>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11" name="church-building-clipart-black-and-white-church9.gif"/>
          <p:cNvPicPr>
            <a:picLocks noChangeAspect="1"/>
          </p:cNvPicPr>
          <p:nvPr/>
        </p:nvPicPr>
        <p:blipFill>
          <a:blip r:embed="rId3">
            <a:extLst/>
          </a:blip>
          <a:srcRect l="631" t="476" r="2477" b="0"/>
          <a:stretch>
            <a:fillRect/>
          </a:stretch>
        </p:blipFill>
        <p:spPr>
          <a:xfrm>
            <a:off x="17099422" y="7532934"/>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12" name="church-building-clipart-black-and-white-church9.gif"/>
          <p:cNvPicPr>
            <a:picLocks noChangeAspect="1"/>
          </p:cNvPicPr>
          <p:nvPr/>
        </p:nvPicPr>
        <p:blipFill>
          <a:blip r:embed="rId3">
            <a:extLst/>
          </a:blip>
          <a:srcRect l="631" t="476" r="2477" b="0"/>
          <a:stretch>
            <a:fillRect/>
          </a:stretch>
        </p:blipFill>
        <p:spPr>
          <a:xfrm>
            <a:off x="17626084" y="9560981"/>
            <a:ext cx="540942" cy="117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10539" y="684"/>
                </a:lnTo>
                <a:lnTo>
                  <a:pt x="10507" y="1367"/>
                </a:lnTo>
                <a:lnTo>
                  <a:pt x="8954" y="1382"/>
                </a:lnTo>
                <a:lnTo>
                  <a:pt x="7401" y="1396"/>
                </a:lnTo>
                <a:lnTo>
                  <a:pt x="7401" y="1549"/>
                </a:lnTo>
                <a:lnTo>
                  <a:pt x="7401" y="1702"/>
                </a:lnTo>
                <a:lnTo>
                  <a:pt x="8954" y="1716"/>
                </a:lnTo>
                <a:lnTo>
                  <a:pt x="10507" y="1731"/>
                </a:lnTo>
                <a:lnTo>
                  <a:pt x="10539" y="3200"/>
                </a:lnTo>
                <a:lnTo>
                  <a:pt x="10554" y="4662"/>
                </a:lnTo>
                <a:lnTo>
                  <a:pt x="9318" y="6145"/>
                </a:lnTo>
                <a:lnTo>
                  <a:pt x="8082" y="7622"/>
                </a:lnTo>
                <a:lnTo>
                  <a:pt x="8082" y="9149"/>
                </a:lnTo>
                <a:lnTo>
                  <a:pt x="8082" y="10669"/>
                </a:lnTo>
                <a:lnTo>
                  <a:pt x="7147" y="11149"/>
                </a:lnTo>
                <a:cubicBezTo>
                  <a:pt x="6637" y="11411"/>
                  <a:pt x="5436" y="12025"/>
                  <a:pt x="4469" y="12516"/>
                </a:cubicBezTo>
                <a:cubicBezTo>
                  <a:pt x="3502" y="13008"/>
                  <a:pt x="2065" y="13733"/>
                  <a:pt x="1284" y="14131"/>
                </a:cubicBezTo>
                <a:lnTo>
                  <a:pt x="0" y="14785"/>
                </a:lnTo>
                <a:lnTo>
                  <a:pt x="539" y="14785"/>
                </a:lnTo>
                <a:cubicBezTo>
                  <a:pt x="1035" y="14785"/>
                  <a:pt x="1303" y="14748"/>
                  <a:pt x="1521" y="14640"/>
                </a:cubicBezTo>
                <a:cubicBezTo>
                  <a:pt x="1686" y="14559"/>
                  <a:pt x="1891" y="14512"/>
                  <a:pt x="1981" y="14538"/>
                </a:cubicBezTo>
                <a:cubicBezTo>
                  <a:pt x="2095" y="14571"/>
                  <a:pt x="2155" y="15666"/>
                  <a:pt x="2155" y="18095"/>
                </a:cubicBezTo>
                <a:lnTo>
                  <a:pt x="2155" y="21600"/>
                </a:lnTo>
                <a:lnTo>
                  <a:pt x="19556" y="21600"/>
                </a:lnTo>
                <a:lnTo>
                  <a:pt x="19556" y="18044"/>
                </a:lnTo>
                <a:cubicBezTo>
                  <a:pt x="19556" y="16087"/>
                  <a:pt x="19592" y="14470"/>
                  <a:pt x="19635" y="14451"/>
                </a:cubicBezTo>
                <a:cubicBezTo>
                  <a:pt x="19677" y="14431"/>
                  <a:pt x="19899" y="14495"/>
                  <a:pt x="20126" y="14596"/>
                </a:cubicBezTo>
                <a:cubicBezTo>
                  <a:pt x="20219" y="14638"/>
                  <a:pt x="20295" y="14673"/>
                  <a:pt x="20364" y="14698"/>
                </a:cubicBezTo>
                <a:cubicBezTo>
                  <a:pt x="20460" y="14731"/>
                  <a:pt x="20540" y="14746"/>
                  <a:pt x="20633" y="14756"/>
                </a:cubicBezTo>
                <a:cubicBezTo>
                  <a:pt x="20657" y="14759"/>
                  <a:pt x="20687" y="14762"/>
                  <a:pt x="20713" y="14764"/>
                </a:cubicBezTo>
                <a:cubicBezTo>
                  <a:pt x="20811" y="14770"/>
                  <a:pt x="20919" y="14776"/>
                  <a:pt x="21077" y="14771"/>
                </a:cubicBezTo>
                <a:lnTo>
                  <a:pt x="21600" y="14749"/>
                </a:lnTo>
                <a:lnTo>
                  <a:pt x="17654" y="12713"/>
                </a:lnTo>
                <a:lnTo>
                  <a:pt x="13708" y="10669"/>
                </a:lnTo>
                <a:lnTo>
                  <a:pt x="13708" y="9171"/>
                </a:lnTo>
                <a:lnTo>
                  <a:pt x="13708" y="7673"/>
                </a:lnTo>
                <a:lnTo>
                  <a:pt x="12472" y="6167"/>
                </a:lnTo>
                <a:lnTo>
                  <a:pt x="11220" y="4669"/>
                </a:lnTo>
                <a:lnTo>
                  <a:pt x="11252" y="3200"/>
                </a:lnTo>
                <a:lnTo>
                  <a:pt x="11283" y="1731"/>
                </a:lnTo>
                <a:lnTo>
                  <a:pt x="12773" y="1716"/>
                </a:lnTo>
                <a:lnTo>
                  <a:pt x="14279" y="1702"/>
                </a:lnTo>
                <a:lnTo>
                  <a:pt x="14279" y="1549"/>
                </a:lnTo>
                <a:lnTo>
                  <a:pt x="14279" y="1396"/>
                </a:lnTo>
                <a:lnTo>
                  <a:pt x="12773" y="1382"/>
                </a:lnTo>
                <a:lnTo>
                  <a:pt x="11283" y="1367"/>
                </a:lnTo>
                <a:lnTo>
                  <a:pt x="11252" y="684"/>
                </a:lnTo>
                <a:lnTo>
                  <a:pt x="11220" y="0"/>
                </a:lnTo>
                <a:lnTo>
                  <a:pt x="10887" y="0"/>
                </a:lnTo>
                <a:lnTo>
                  <a:pt x="10570" y="0"/>
                </a:lnTo>
                <a:close/>
                <a:moveTo>
                  <a:pt x="10602" y="15105"/>
                </a:moveTo>
                <a:cubicBezTo>
                  <a:pt x="10683" y="15118"/>
                  <a:pt x="10729" y="15579"/>
                  <a:pt x="10729" y="16538"/>
                </a:cubicBezTo>
                <a:lnTo>
                  <a:pt x="10729" y="17956"/>
                </a:lnTo>
                <a:lnTo>
                  <a:pt x="9350" y="17971"/>
                </a:lnTo>
                <a:cubicBezTo>
                  <a:pt x="8587" y="17979"/>
                  <a:pt x="7960" y="17961"/>
                  <a:pt x="7924" y="17935"/>
                </a:cubicBezTo>
                <a:cubicBezTo>
                  <a:pt x="7828" y="17863"/>
                  <a:pt x="8276" y="16895"/>
                  <a:pt x="8653" y="16356"/>
                </a:cubicBezTo>
                <a:cubicBezTo>
                  <a:pt x="8833" y="16099"/>
                  <a:pt x="9131" y="15763"/>
                  <a:pt x="9334" y="15607"/>
                </a:cubicBezTo>
                <a:cubicBezTo>
                  <a:pt x="9695" y="15331"/>
                  <a:pt x="10362" y="15069"/>
                  <a:pt x="10602" y="15105"/>
                </a:cubicBezTo>
                <a:close/>
                <a:moveTo>
                  <a:pt x="11315" y="15105"/>
                </a:moveTo>
                <a:cubicBezTo>
                  <a:pt x="11526" y="15073"/>
                  <a:pt x="12406" y="15470"/>
                  <a:pt x="12741" y="15753"/>
                </a:cubicBezTo>
                <a:cubicBezTo>
                  <a:pt x="13267" y="16196"/>
                  <a:pt x="13787" y="17111"/>
                  <a:pt x="13851" y="17695"/>
                </a:cubicBezTo>
                <a:lnTo>
                  <a:pt x="13882" y="17956"/>
                </a:lnTo>
                <a:lnTo>
                  <a:pt x="12551" y="17971"/>
                </a:lnTo>
                <a:cubicBezTo>
                  <a:pt x="11546" y="17982"/>
                  <a:pt x="11215" y="17971"/>
                  <a:pt x="11172" y="17920"/>
                </a:cubicBezTo>
                <a:cubicBezTo>
                  <a:pt x="11142" y="17883"/>
                  <a:pt x="11124" y="17238"/>
                  <a:pt x="11141" y="16487"/>
                </a:cubicBezTo>
                <a:cubicBezTo>
                  <a:pt x="11163" y="15483"/>
                  <a:pt x="11216" y="15121"/>
                  <a:pt x="11315" y="15105"/>
                </a:cubicBezTo>
                <a:close/>
                <a:moveTo>
                  <a:pt x="9382" y="18196"/>
                </a:moveTo>
                <a:lnTo>
                  <a:pt x="10729" y="18211"/>
                </a:lnTo>
                <a:lnTo>
                  <a:pt x="10729" y="19767"/>
                </a:lnTo>
                <a:lnTo>
                  <a:pt x="10729" y="21316"/>
                </a:lnTo>
                <a:lnTo>
                  <a:pt x="9191" y="21331"/>
                </a:lnTo>
                <a:cubicBezTo>
                  <a:pt x="8352" y="21339"/>
                  <a:pt x="7634" y="21329"/>
                  <a:pt x="7591" y="21309"/>
                </a:cubicBezTo>
                <a:cubicBezTo>
                  <a:pt x="7352" y="21200"/>
                  <a:pt x="7675" y="18347"/>
                  <a:pt x="7940" y="18225"/>
                </a:cubicBezTo>
                <a:cubicBezTo>
                  <a:pt x="7992" y="18201"/>
                  <a:pt x="8644" y="18188"/>
                  <a:pt x="9382" y="18196"/>
                </a:cubicBezTo>
                <a:close/>
                <a:moveTo>
                  <a:pt x="12519" y="18196"/>
                </a:moveTo>
                <a:cubicBezTo>
                  <a:pt x="13257" y="18188"/>
                  <a:pt x="13898" y="18203"/>
                  <a:pt x="13946" y="18225"/>
                </a:cubicBezTo>
                <a:cubicBezTo>
                  <a:pt x="13954" y="18229"/>
                  <a:pt x="13953" y="18254"/>
                  <a:pt x="13962" y="18262"/>
                </a:cubicBezTo>
                <a:lnTo>
                  <a:pt x="13977" y="18262"/>
                </a:lnTo>
                <a:lnTo>
                  <a:pt x="13993" y="18291"/>
                </a:lnTo>
                <a:cubicBezTo>
                  <a:pt x="14257" y="18649"/>
                  <a:pt x="14498" y="20945"/>
                  <a:pt x="14279" y="21200"/>
                </a:cubicBezTo>
                <a:lnTo>
                  <a:pt x="14168" y="21338"/>
                </a:lnTo>
                <a:lnTo>
                  <a:pt x="12694" y="21338"/>
                </a:lnTo>
                <a:cubicBezTo>
                  <a:pt x="11614" y="21338"/>
                  <a:pt x="11212" y="21321"/>
                  <a:pt x="11172" y="21273"/>
                </a:cubicBezTo>
                <a:cubicBezTo>
                  <a:pt x="11142" y="21237"/>
                  <a:pt x="11124" y="20533"/>
                  <a:pt x="11141" y="19709"/>
                </a:cubicBezTo>
                <a:lnTo>
                  <a:pt x="11172" y="18211"/>
                </a:lnTo>
                <a:lnTo>
                  <a:pt x="12519" y="18196"/>
                </a:lnTo>
                <a:close/>
              </a:path>
            </a:pathLst>
          </a:custGeom>
          <a:ln w="12700">
            <a:miter lim="400000"/>
          </a:ln>
        </p:spPr>
      </p:pic>
      <p:pic>
        <p:nvPicPr>
          <p:cNvPr id="313" name="Screenshot 2016-11-04 09.39.05.png"/>
          <p:cNvPicPr>
            <a:picLocks noChangeAspect="1"/>
          </p:cNvPicPr>
          <p:nvPr/>
        </p:nvPicPr>
        <p:blipFill>
          <a:blip r:embed="rId4">
            <a:extLst/>
          </a:blip>
          <a:srcRect l="80410" t="0" r="0" b="76621"/>
          <a:stretch>
            <a:fillRect/>
          </a:stretch>
        </p:blipFill>
        <p:spPr>
          <a:xfrm>
            <a:off x="20458591" y="-202376"/>
            <a:ext cx="5534339" cy="3723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dissolve" transition="in">
                                      <p:cBhvr>
                                        <p:cTn id="7" dur="600"/>
                                        <p:tgtEl>
                                          <p:spTgt spid="301"/>
                                        </p:tgtEl>
                                      </p:cBhvr>
                                    </p:animEffect>
                                  </p:childTnLst>
                                </p:cTn>
                              </p:par>
                            </p:childTnLst>
                          </p:cTn>
                        </p:par>
                        <p:par>
                          <p:cTn id="8" fill="hold">
                            <p:stCondLst>
                              <p:cond delay="600"/>
                            </p:stCondLst>
                            <p:childTnLst>
                              <p:par>
                                <p:cTn id="9" presetClass="entr" nodeType="afterEffect" presetID="9" grpId="2" fill="hold">
                                  <p:stCondLst>
                                    <p:cond delay="0"/>
                                  </p:stCondLst>
                                  <p:iterate type="el" backwards="0">
                                    <p:tmAbs val="0"/>
                                  </p:iterate>
                                  <p:childTnLst>
                                    <p:set>
                                      <p:cBhvr>
                                        <p:cTn id="10" fill="hold"/>
                                        <p:tgtEl>
                                          <p:spTgt spid="302"/>
                                        </p:tgtEl>
                                        <p:attrNameLst>
                                          <p:attrName>style.visibility</p:attrName>
                                        </p:attrNameLst>
                                      </p:cBhvr>
                                      <p:to>
                                        <p:strVal val="visible"/>
                                      </p:to>
                                    </p:set>
                                    <p:animEffect filter="dissolve" transition="in">
                                      <p:cBhvr>
                                        <p:cTn id="11" dur="600"/>
                                        <p:tgtEl>
                                          <p:spTgt spid="30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303"/>
                                        </p:tgtEl>
                                        <p:attrNameLst>
                                          <p:attrName>style.visibility</p:attrName>
                                        </p:attrNameLst>
                                      </p:cBhvr>
                                      <p:to>
                                        <p:strVal val="visible"/>
                                      </p:to>
                                    </p:set>
                                    <p:animEffect filter="dissolve" transition="in">
                                      <p:cBhvr>
                                        <p:cTn id="16" dur="600"/>
                                        <p:tgtEl>
                                          <p:spTgt spid="303"/>
                                        </p:tgtEl>
                                      </p:cBhvr>
                                    </p:animEffect>
                                  </p:childTnLst>
                                </p:cTn>
                              </p:par>
                            </p:childTnLst>
                          </p:cTn>
                        </p:par>
                        <p:par>
                          <p:cTn id="17" fill="hold">
                            <p:stCondLst>
                              <p:cond delay="600"/>
                            </p:stCondLst>
                            <p:childTnLst>
                              <p:par>
                                <p:cTn id="18" presetClass="entr" nodeType="afterEffect" presetID="9" grpId="4" fill="hold">
                                  <p:stCondLst>
                                    <p:cond delay="0"/>
                                  </p:stCondLst>
                                  <p:iterate type="el" backwards="0">
                                    <p:tmAbs val="0"/>
                                  </p:iterate>
                                  <p:childTnLst>
                                    <p:set>
                                      <p:cBhvr>
                                        <p:cTn id="19" fill="hold"/>
                                        <p:tgtEl>
                                          <p:spTgt spid="304"/>
                                        </p:tgtEl>
                                        <p:attrNameLst>
                                          <p:attrName>style.visibility</p:attrName>
                                        </p:attrNameLst>
                                      </p:cBhvr>
                                      <p:to>
                                        <p:strVal val="visible"/>
                                      </p:to>
                                    </p:set>
                                    <p:animEffect filter="dissolve" transition="in">
                                      <p:cBhvr>
                                        <p:cTn id="20" dur="600"/>
                                        <p:tgtEl>
                                          <p:spTgt spid="304"/>
                                        </p:tgtEl>
                                      </p:cBhvr>
                                    </p:animEffect>
                                  </p:childTnLst>
                                </p:cTn>
                              </p:par>
                            </p:childTnLst>
                          </p:cTn>
                        </p:par>
                        <p:par>
                          <p:cTn id="21" fill="hold">
                            <p:stCondLst>
                              <p:cond delay="1200"/>
                            </p:stCondLst>
                            <p:childTnLst>
                              <p:par>
                                <p:cTn id="22" presetClass="entr" nodeType="afterEffect" presetID="9" grpId="5" fill="hold">
                                  <p:stCondLst>
                                    <p:cond delay="0"/>
                                  </p:stCondLst>
                                  <p:iterate type="el" backwards="0">
                                    <p:tmAbs val="0"/>
                                  </p:iterate>
                                  <p:childTnLst>
                                    <p:set>
                                      <p:cBhvr>
                                        <p:cTn id="23" fill="hold"/>
                                        <p:tgtEl>
                                          <p:spTgt spid="305"/>
                                        </p:tgtEl>
                                        <p:attrNameLst>
                                          <p:attrName>style.visibility</p:attrName>
                                        </p:attrNameLst>
                                      </p:cBhvr>
                                      <p:to>
                                        <p:strVal val="visible"/>
                                      </p:to>
                                    </p:set>
                                    <p:animEffect filter="dissolve" transition="in">
                                      <p:cBhvr>
                                        <p:cTn id="24" dur="600"/>
                                        <p:tgtEl>
                                          <p:spTgt spid="305"/>
                                        </p:tgtEl>
                                      </p:cBhvr>
                                    </p:animEffect>
                                  </p:childTnLst>
                                </p:cTn>
                              </p:par>
                            </p:childTnLst>
                          </p:cTn>
                        </p:par>
                        <p:par>
                          <p:cTn id="25" fill="hold">
                            <p:stCondLst>
                              <p:cond delay="1800"/>
                            </p:stCondLst>
                            <p:childTnLst>
                              <p:par>
                                <p:cTn id="26" presetClass="entr" nodeType="afterEffect" presetID="9" grpId="6" fill="hold">
                                  <p:stCondLst>
                                    <p:cond delay="0"/>
                                  </p:stCondLst>
                                  <p:iterate type="el" backwards="0">
                                    <p:tmAbs val="0"/>
                                  </p:iterate>
                                  <p:childTnLst>
                                    <p:set>
                                      <p:cBhvr>
                                        <p:cTn id="27" fill="hold"/>
                                        <p:tgtEl>
                                          <p:spTgt spid="306"/>
                                        </p:tgtEl>
                                        <p:attrNameLst>
                                          <p:attrName>style.visibility</p:attrName>
                                        </p:attrNameLst>
                                      </p:cBhvr>
                                      <p:to>
                                        <p:strVal val="visible"/>
                                      </p:to>
                                    </p:set>
                                    <p:animEffect filter="dissolve" transition="in">
                                      <p:cBhvr>
                                        <p:cTn id="28" dur="600"/>
                                        <p:tgtEl>
                                          <p:spTgt spid="306"/>
                                        </p:tgtEl>
                                      </p:cBhvr>
                                    </p:animEffect>
                                  </p:childTnLst>
                                </p:cTn>
                              </p:par>
                            </p:childTnLst>
                          </p:cTn>
                        </p:par>
                        <p:par>
                          <p:cTn id="29" fill="hold">
                            <p:stCondLst>
                              <p:cond delay="2400"/>
                            </p:stCondLst>
                            <p:childTnLst>
                              <p:par>
                                <p:cTn id="30" presetClass="entr" nodeType="afterEffect" presetID="9" grpId="7" fill="hold">
                                  <p:stCondLst>
                                    <p:cond delay="0"/>
                                  </p:stCondLst>
                                  <p:iterate type="el" backwards="0">
                                    <p:tmAbs val="0"/>
                                  </p:iterate>
                                  <p:childTnLst>
                                    <p:set>
                                      <p:cBhvr>
                                        <p:cTn id="31" fill="hold"/>
                                        <p:tgtEl>
                                          <p:spTgt spid="307"/>
                                        </p:tgtEl>
                                        <p:attrNameLst>
                                          <p:attrName>style.visibility</p:attrName>
                                        </p:attrNameLst>
                                      </p:cBhvr>
                                      <p:to>
                                        <p:strVal val="visible"/>
                                      </p:to>
                                    </p:set>
                                    <p:animEffect filter="dissolve" transition="in">
                                      <p:cBhvr>
                                        <p:cTn id="32" dur="600"/>
                                        <p:tgtEl>
                                          <p:spTgt spid="307"/>
                                        </p:tgtEl>
                                      </p:cBhvr>
                                    </p:animEffect>
                                  </p:childTnLst>
                                </p:cTn>
                              </p:par>
                            </p:childTnLst>
                          </p:cTn>
                        </p:par>
                        <p:par>
                          <p:cTn id="33" fill="hold">
                            <p:stCondLst>
                              <p:cond delay="3000"/>
                            </p:stCondLst>
                            <p:childTnLst>
                              <p:par>
                                <p:cTn id="34" presetClass="entr" nodeType="afterEffect" presetID="9" grpId="8" fill="hold">
                                  <p:stCondLst>
                                    <p:cond delay="0"/>
                                  </p:stCondLst>
                                  <p:iterate type="el" backwards="0">
                                    <p:tmAbs val="0"/>
                                  </p:iterate>
                                  <p:childTnLst>
                                    <p:set>
                                      <p:cBhvr>
                                        <p:cTn id="35" fill="hold"/>
                                        <p:tgtEl>
                                          <p:spTgt spid="308"/>
                                        </p:tgtEl>
                                        <p:attrNameLst>
                                          <p:attrName>style.visibility</p:attrName>
                                        </p:attrNameLst>
                                      </p:cBhvr>
                                      <p:to>
                                        <p:strVal val="visible"/>
                                      </p:to>
                                    </p:set>
                                    <p:animEffect filter="dissolve" transition="in">
                                      <p:cBhvr>
                                        <p:cTn id="36" dur="600"/>
                                        <p:tgtEl>
                                          <p:spTgt spid="308"/>
                                        </p:tgtEl>
                                      </p:cBhvr>
                                    </p:animEffect>
                                  </p:childTnLst>
                                </p:cTn>
                              </p:par>
                            </p:childTnLst>
                          </p:cTn>
                        </p:par>
                        <p:par>
                          <p:cTn id="37" fill="hold">
                            <p:stCondLst>
                              <p:cond delay="3600"/>
                            </p:stCondLst>
                            <p:childTnLst>
                              <p:par>
                                <p:cTn id="38" presetClass="entr" nodeType="afterEffect" presetID="9" grpId="9" fill="hold">
                                  <p:stCondLst>
                                    <p:cond delay="0"/>
                                  </p:stCondLst>
                                  <p:iterate type="el" backwards="0">
                                    <p:tmAbs val="0"/>
                                  </p:iterate>
                                  <p:childTnLst>
                                    <p:set>
                                      <p:cBhvr>
                                        <p:cTn id="39" fill="hold"/>
                                        <p:tgtEl>
                                          <p:spTgt spid="309"/>
                                        </p:tgtEl>
                                        <p:attrNameLst>
                                          <p:attrName>style.visibility</p:attrName>
                                        </p:attrNameLst>
                                      </p:cBhvr>
                                      <p:to>
                                        <p:strVal val="visible"/>
                                      </p:to>
                                    </p:set>
                                    <p:animEffect filter="dissolve" transition="in">
                                      <p:cBhvr>
                                        <p:cTn id="40" dur="600"/>
                                        <p:tgtEl>
                                          <p:spTgt spid="309"/>
                                        </p:tgtEl>
                                      </p:cBhvr>
                                    </p:animEffect>
                                  </p:childTnLst>
                                </p:cTn>
                              </p:par>
                            </p:childTnLst>
                          </p:cTn>
                        </p:par>
                        <p:par>
                          <p:cTn id="41" fill="hold">
                            <p:stCondLst>
                              <p:cond delay="4200"/>
                            </p:stCondLst>
                            <p:childTnLst>
                              <p:par>
                                <p:cTn id="42" presetClass="entr" nodeType="afterEffect" presetID="9" grpId="10" fill="hold">
                                  <p:stCondLst>
                                    <p:cond delay="0"/>
                                  </p:stCondLst>
                                  <p:iterate type="el" backwards="0">
                                    <p:tmAbs val="0"/>
                                  </p:iterate>
                                  <p:childTnLst>
                                    <p:set>
                                      <p:cBhvr>
                                        <p:cTn id="43" fill="hold"/>
                                        <p:tgtEl>
                                          <p:spTgt spid="310"/>
                                        </p:tgtEl>
                                        <p:attrNameLst>
                                          <p:attrName>style.visibility</p:attrName>
                                        </p:attrNameLst>
                                      </p:cBhvr>
                                      <p:to>
                                        <p:strVal val="visible"/>
                                      </p:to>
                                    </p:set>
                                    <p:animEffect filter="dissolve" transition="in">
                                      <p:cBhvr>
                                        <p:cTn id="44" dur="600"/>
                                        <p:tgtEl>
                                          <p:spTgt spid="310"/>
                                        </p:tgtEl>
                                      </p:cBhvr>
                                    </p:animEffect>
                                  </p:childTnLst>
                                </p:cTn>
                              </p:par>
                            </p:childTnLst>
                          </p:cTn>
                        </p:par>
                        <p:par>
                          <p:cTn id="45" fill="hold">
                            <p:stCondLst>
                              <p:cond delay="4800"/>
                            </p:stCondLst>
                            <p:childTnLst>
                              <p:par>
                                <p:cTn id="46" presetClass="entr" nodeType="afterEffect" presetID="9" grpId="11" fill="hold">
                                  <p:stCondLst>
                                    <p:cond delay="0"/>
                                  </p:stCondLst>
                                  <p:iterate type="el" backwards="0">
                                    <p:tmAbs val="0"/>
                                  </p:iterate>
                                  <p:childTnLst>
                                    <p:set>
                                      <p:cBhvr>
                                        <p:cTn id="47" fill="hold"/>
                                        <p:tgtEl>
                                          <p:spTgt spid="311"/>
                                        </p:tgtEl>
                                        <p:attrNameLst>
                                          <p:attrName>style.visibility</p:attrName>
                                        </p:attrNameLst>
                                      </p:cBhvr>
                                      <p:to>
                                        <p:strVal val="visible"/>
                                      </p:to>
                                    </p:set>
                                    <p:animEffect filter="dissolve" transition="in">
                                      <p:cBhvr>
                                        <p:cTn id="48" dur="600"/>
                                        <p:tgtEl>
                                          <p:spTgt spid="311"/>
                                        </p:tgtEl>
                                      </p:cBhvr>
                                    </p:animEffect>
                                  </p:childTnLst>
                                </p:cTn>
                              </p:par>
                            </p:childTnLst>
                          </p:cTn>
                        </p:par>
                        <p:par>
                          <p:cTn id="49" fill="hold">
                            <p:stCondLst>
                              <p:cond delay="5400"/>
                            </p:stCondLst>
                            <p:childTnLst>
                              <p:par>
                                <p:cTn id="50" presetClass="entr" nodeType="afterEffect" presetID="9" grpId="12" fill="hold">
                                  <p:stCondLst>
                                    <p:cond delay="0"/>
                                  </p:stCondLst>
                                  <p:iterate type="el" backwards="0">
                                    <p:tmAbs val="0"/>
                                  </p:iterate>
                                  <p:childTnLst>
                                    <p:set>
                                      <p:cBhvr>
                                        <p:cTn id="51" fill="hold"/>
                                        <p:tgtEl>
                                          <p:spTgt spid="312"/>
                                        </p:tgtEl>
                                        <p:attrNameLst>
                                          <p:attrName>style.visibility</p:attrName>
                                        </p:attrNameLst>
                                      </p:cBhvr>
                                      <p:to>
                                        <p:strVal val="visible"/>
                                      </p:to>
                                    </p:set>
                                    <p:animEffect filter="dissolve" transition="in">
                                      <p:cBhvr>
                                        <p:cTn id="52" dur="6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10"/>
      <p:bldP build="whole" bldLvl="1" animBg="1" rev="0" advAuto="0" spid="309" grpId="9"/>
      <p:bldP build="whole" bldLvl="1" animBg="1" rev="0" advAuto="0" spid="305" grpId="5"/>
      <p:bldP build="whole" bldLvl="1" animBg="1" rev="0" advAuto="0" spid="303" grpId="3"/>
      <p:bldP build="whole" bldLvl="1" animBg="1" rev="0" advAuto="0" spid="312" grpId="12"/>
      <p:bldP build="whole" bldLvl="1" animBg="1" rev="0" advAuto="0" spid="307" grpId="7"/>
      <p:bldP build="whole" bldLvl="1" animBg="1" rev="0" advAuto="0" spid="308" grpId="8"/>
      <p:bldP build="whole" bldLvl="1" animBg="1" rev="0" advAuto="0" spid="306" grpId="6"/>
      <p:bldP build="whole" bldLvl="1" animBg="1" rev="0" advAuto="0" spid="311" grpId="11"/>
      <p:bldP build="whole" bldLvl="1" animBg="1" rev="0" advAuto="0" spid="302" grpId="2"/>
      <p:bldP build="whole" bldLvl="1" animBg="1" rev="0" advAuto="0" spid="301" grpId="1"/>
      <p:bldP build="whole" bldLvl="1" animBg="1" rev="0" advAuto="0" spid="304" grpId="4"/>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pasted-image.tif"/>
          <p:cNvPicPr>
            <a:picLocks noChangeAspect="1"/>
          </p:cNvPicPr>
          <p:nvPr/>
        </p:nvPicPr>
        <p:blipFill>
          <a:blip r:embed="rId2">
            <a:extLst/>
          </a:blip>
          <a:stretch>
            <a:fillRect/>
          </a:stretch>
        </p:blipFill>
        <p:spPr>
          <a:xfrm>
            <a:off x="95673" y="7530413"/>
            <a:ext cx="6427051" cy="6427051"/>
          </a:xfrm>
          <a:prstGeom prst="rect">
            <a:avLst/>
          </a:prstGeom>
          <a:ln w="12700">
            <a:miter lim="400000"/>
          </a:ln>
        </p:spPr>
      </p:pic>
      <p:sp>
        <p:nvSpPr>
          <p:cNvPr id="316" name="Shape 316"/>
          <p:cNvSpPr/>
          <p:nvPr/>
        </p:nvSpPr>
        <p:spPr>
          <a:xfrm>
            <a:off x="5477336" y="776183"/>
            <a:ext cx="15133241" cy="12843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1" y="0"/>
                </a:moveTo>
                <a:cubicBezTo>
                  <a:pt x="1615" y="0"/>
                  <a:pt x="1399" y="254"/>
                  <a:pt x="1399" y="568"/>
                </a:cubicBezTo>
                <a:lnTo>
                  <a:pt x="1399" y="17980"/>
                </a:lnTo>
                <a:lnTo>
                  <a:pt x="0" y="19117"/>
                </a:lnTo>
                <a:lnTo>
                  <a:pt x="1399" y="20253"/>
                </a:lnTo>
                <a:lnTo>
                  <a:pt x="1399" y="21031"/>
                </a:lnTo>
                <a:cubicBezTo>
                  <a:pt x="1399" y="21345"/>
                  <a:pt x="1615" y="21600"/>
                  <a:pt x="1881" y="21600"/>
                </a:cubicBezTo>
                <a:lnTo>
                  <a:pt x="21118" y="21600"/>
                </a:lnTo>
                <a:cubicBezTo>
                  <a:pt x="21384" y="21600"/>
                  <a:pt x="21600" y="21345"/>
                  <a:pt x="21600" y="21031"/>
                </a:cubicBezTo>
                <a:lnTo>
                  <a:pt x="21600" y="568"/>
                </a:lnTo>
                <a:cubicBezTo>
                  <a:pt x="21600" y="254"/>
                  <a:pt x="21384" y="0"/>
                  <a:pt x="21118" y="0"/>
                </a:cubicBezTo>
                <a:lnTo>
                  <a:pt x="1881" y="0"/>
                </a:lnTo>
                <a:close/>
              </a:path>
            </a:pathLst>
          </a:cu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defTabSz="642937">
              <a:tabLst>
                <a:tab pos="812800" algn="l"/>
                <a:tab pos="1638300" algn="l"/>
                <a:tab pos="2463800" algn="l"/>
                <a:tab pos="3276600" algn="l"/>
                <a:tab pos="4102100" algn="l"/>
                <a:tab pos="4927600" algn="l"/>
                <a:tab pos="5740400" algn="l"/>
              </a:tabLst>
              <a:defRPr sz="7000">
                <a:solidFill>
                  <a:srgbClr val="FEFEFE"/>
                </a:solidFill>
                <a:effectLst>
                  <a:outerShdw sx="100000" sy="100000" kx="0" ky="0" algn="b" rotWithShape="0" blurRad="25400" dist="23994" dir="2700000">
                    <a:srgbClr val="000000">
                      <a:alpha val="31035"/>
                    </a:srgbClr>
                  </a:outerShdw>
                </a:effectLst>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A igreja local é a autoridade na terra, instituída oficialmente por Jesus,para moldar a nossa vida cristã. A Bíblia estabelece a igreja local como a mais alta autoridade na terra quando se trata de discipulado em Cristo e da nossa cidadania em Cristo como nação prometida.</a:t>
            </a:r>
          </a:p>
          <a:p>
            <a:pPr>
              <a:defRPr sz="6600">
                <a:latin typeface="Gill Sans"/>
                <a:ea typeface="Gill Sans"/>
                <a:cs typeface="Gill Sans"/>
                <a:sym typeface="Gill Sans"/>
              </a:defRPr>
            </a:pPr>
            <a:r>
              <a:t>	</a:t>
            </a:r>
          </a:p>
          <a:p>
            <a:pPr>
              <a:defRPr sz="6600">
                <a:latin typeface="Gill Sans"/>
                <a:ea typeface="Gill Sans"/>
                <a:cs typeface="Gill Sans"/>
                <a:sym typeface="Gill Sans"/>
              </a:defRPr>
            </a:pPr>
          </a:p>
          <a:p>
            <a:pPr>
              <a:defRPr sz="6600">
                <a:latin typeface="Gill Sans"/>
                <a:ea typeface="Gill Sans"/>
                <a:cs typeface="Gill Sans"/>
                <a:sym typeface="Gill Sans"/>
              </a:defRPr>
            </a:pPr>
            <a:r>
              <a:t>- Jonathan Leeman from </a:t>
            </a:r>
            <a:r>
              <a:rPr i="1"/>
              <a:t>Church Membership </a:t>
            </a:r>
            <a:r>
              <a:t>-</a:t>
            </a:r>
          </a:p>
        </p:txBody>
      </p:sp>
      <p:pic>
        <p:nvPicPr>
          <p:cNvPr id="317" name="Screenshot 2016-11-04 09.39.05.png"/>
          <p:cNvPicPr>
            <a:picLocks noChangeAspect="1"/>
          </p:cNvPicPr>
          <p:nvPr/>
        </p:nvPicPr>
        <p:blipFill>
          <a:blip r:embed="rId3">
            <a:extLst/>
          </a:blip>
          <a:srcRect l="80410" t="0" r="0" b="76621"/>
          <a:stretch>
            <a:fillRect/>
          </a:stretch>
        </p:blipFill>
        <p:spPr>
          <a:xfrm>
            <a:off x="20458591" y="-202376"/>
            <a:ext cx="5534339" cy="3723695"/>
          </a:xfrm>
          <a:prstGeom prst="rect">
            <a:avLst/>
          </a:prstGeom>
          <a:ln w="12700">
            <a:miter lim="400000"/>
          </a:ln>
        </p:spPr>
      </p:pic>
      <p:sp>
        <p:nvSpPr>
          <p:cNvPr id="318" name="Shape 318"/>
          <p:cNvSpPr/>
          <p:nvPr/>
        </p:nvSpPr>
        <p:spPr>
          <a:xfrm>
            <a:off x="21299686" y="3480554"/>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a:latin typeface="Impact"/>
                <a:ea typeface="Impact"/>
                <a:cs typeface="Impact"/>
                <a:sym typeface="Impact"/>
              </a:defRPr>
            </a:pPr>
            <a:r>
              <a:t>PALAVRAS </a:t>
            </a:r>
          </a:p>
          <a:p>
            <a:pPr algn="r" defTabSz="584200">
              <a:defRPr>
                <a:latin typeface="Impact"/>
                <a:ea typeface="Impact"/>
                <a:cs typeface="Impact"/>
                <a:sym typeface="Impact"/>
              </a:defRPr>
            </a:pPr>
            <a:r>
              <a:t>PARA </a:t>
            </a:r>
          </a:p>
          <a:p>
            <a:pPr algn="r" defTabSz="584200">
              <a:defRPr>
                <a:latin typeface="Impact"/>
                <a:ea typeface="Impact"/>
                <a:cs typeface="Impact"/>
                <a:sym typeface="Impact"/>
              </a:defRPr>
            </a:pPr>
            <a:r>
              <a:t>VIVER</a:t>
            </a:r>
          </a:p>
        </p:txBody>
      </p:sp>
      <p:pic>
        <p:nvPicPr>
          <p:cNvPr id="319" name="Screenshot 2016-11-04 09.39.05.png"/>
          <p:cNvPicPr>
            <a:picLocks noChangeAspect="1"/>
          </p:cNvPicPr>
          <p:nvPr/>
        </p:nvPicPr>
        <p:blipFill>
          <a:blip r:embed="rId3">
            <a:extLst/>
          </a:blip>
          <a:srcRect l="4051" t="5959" r="84576" b="75951"/>
          <a:stretch>
            <a:fillRect/>
          </a:stretch>
        </p:blipFill>
        <p:spPr>
          <a:xfrm>
            <a:off x="230084" y="593160"/>
            <a:ext cx="2378258" cy="2132633"/>
          </a:xfrm>
          <a:prstGeom prst="rect">
            <a:avLst/>
          </a:prstGeom>
          <a:ln w="12700">
            <a:miter lim="400000"/>
          </a:ln>
        </p:spPr>
      </p:pic>
      <p:pic>
        <p:nvPicPr>
          <p:cNvPr id="320" name="Screenshot 2016-11-04 09.39.05.png"/>
          <p:cNvPicPr>
            <a:picLocks noChangeAspect="1"/>
          </p:cNvPicPr>
          <p:nvPr/>
        </p:nvPicPr>
        <p:blipFill>
          <a:blip r:embed="rId3">
            <a:extLst/>
          </a:blip>
          <a:srcRect l="53666" t="57797" r="36940" b="27628"/>
          <a:stretch>
            <a:fillRect/>
          </a:stretch>
        </p:blipFill>
        <p:spPr>
          <a:xfrm>
            <a:off x="21584381" y="8947549"/>
            <a:ext cx="2285203" cy="19990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pasted-image.tif"/>
          <p:cNvPicPr>
            <a:picLocks noChangeAspect="1"/>
          </p:cNvPicPr>
          <p:nvPr/>
        </p:nvPicPr>
        <p:blipFill>
          <a:blip r:embed="rId2">
            <a:extLst/>
          </a:blip>
          <a:stretch>
            <a:fillRect/>
          </a:stretch>
        </p:blipFill>
        <p:spPr>
          <a:xfrm>
            <a:off x="-15419" y="6998273"/>
            <a:ext cx="5225571" cy="6870226"/>
          </a:xfrm>
          <a:prstGeom prst="rect">
            <a:avLst/>
          </a:prstGeom>
          <a:ln w="12700">
            <a:miter lim="400000"/>
          </a:ln>
        </p:spPr>
      </p:pic>
      <p:sp>
        <p:nvSpPr>
          <p:cNvPr id="153" name="Shape 153"/>
          <p:cNvSpPr/>
          <p:nvPr/>
        </p:nvSpPr>
        <p:spPr>
          <a:xfrm>
            <a:off x="4650533" y="1691084"/>
            <a:ext cx="15082838" cy="781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3" y="0"/>
                </a:moveTo>
                <a:cubicBezTo>
                  <a:pt x="1591" y="0"/>
                  <a:pt x="1378" y="410"/>
                  <a:pt x="1378" y="917"/>
                </a:cubicBezTo>
                <a:lnTo>
                  <a:pt x="1378" y="15761"/>
                </a:lnTo>
                <a:lnTo>
                  <a:pt x="0" y="17594"/>
                </a:lnTo>
                <a:lnTo>
                  <a:pt x="1378" y="19428"/>
                </a:lnTo>
                <a:lnTo>
                  <a:pt x="1378" y="20683"/>
                </a:lnTo>
                <a:cubicBezTo>
                  <a:pt x="1378" y="21190"/>
                  <a:pt x="1591" y="21600"/>
                  <a:pt x="1853" y="21600"/>
                </a:cubicBezTo>
                <a:lnTo>
                  <a:pt x="21125" y="21600"/>
                </a:lnTo>
                <a:cubicBezTo>
                  <a:pt x="21387" y="21600"/>
                  <a:pt x="21600" y="21190"/>
                  <a:pt x="21600" y="20683"/>
                </a:cubicBezTo>
                <a:lnTo>
                  <a:pt x="21600" y="917"/>
                </a:lnTo>
                <a:cubicBezTo>
                  <a:pt x="21600" y="410"/>
                  <a:pt x="21387" y="0"/>
                  <a:pt x="21125" y="0"/>
                </a:cubicBezTo>
                <a:lnTo>
                  <a:pt x="1853" y="0"/>
                </a:lnTo>
                <a:close/>
              </a:path>
            </a:pathLst>
          </a:cu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9000">
                <a:uFill>
                  <a:solidFill>
                    <a:srgbClr val="000000"/>
                  </a:solidFill>
                </a:uFill>
                <a:latin typeface="Gill Sans"/>
                <a:ea typeface="Gill Sans"/>
                <a:cs typeface="Gill Sans"/>
                <a:sym typeface="Gill Sans"/>
              </a:defRPr>
            </a:lvl1pPr>
          </a:lstStyle>
          <a:p>
            <a:pPr>
              <a:defRPr>
                <a:uFillTx/>
              </a:defRPr>
            </a:pPr>
            <a:r>
              <a:rPr>
                <a:uFill>
                  <a:solidFill>
                    <a:srgbClr val="000000"/>
                  </a:solidFill>
                </a:uFill>
              </a:rPr>
              <a:t>A Igreja é a esperança do mundo! Assim como Cristo é a esperança da Igreja, a Igreja é a esperança do mundo!</a:t>
            </a:r>
          </a:p>
        </p:txBody>
      </p:sp>
      <p:pic>
        <p:nvPicPr>
          <p:cNvPr id="154" name="Screenshot 2016-11-04 09.39.05.png"/>
          <p:cNvPicPr>
            <a:picLocks noChangeAspect="1"/>
          </p:cNvPicPr>
          <p:nvPr/>
        </p:nvPicPr>
        <p:blipFill>
          <a:blip r:embed="rId3">
            <a:extLst/>
          </a:blip>
          <a:srcRect l="80410" t="0" r="0" b="76621"/>
          <a:stretch>
            <a:fillRect/>
          </a:stretch>
        </p:blipFill>
        <p:spPr>
          <a:xfrm>
            <a:off x="20080945" y="-126847"/>
            <a:ext cx="5534340" cy="3723695"/>
          </a:xfrm>
          <a:prstGeom prst="rect">
            <a:avLst/>
          </a:prstGeom>
          <a:ln w="12700">
            <a:miter lim="400000"/>
          </a:ln>
        </p:spPr>
      </p:pic>
      <p:sp>
        <p:nvSpPr>
          <p:cNvPr id="155" name="Shape 155"/>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a:latin typeface="Impact"/>
                <a:ea typeface="Impact"/>
                <a:cs typeface="Impact"/>
                <a:sym typeface="Impact"/>
              </a:defRPr>
            </a:pPr>
            <a:r>
              <a:t>PALAVRAS </a:t>
            </a:r>
          </a:p>
          <a:p>
            <a:pPr algn="r" defTabSz="584200">
              <a:defRPr>
                <a:latin typeface="Impact"/>
                <a:ea typeface="Impact"/>
                <a:cs typeface="Impact"/>
                <a:sym typeface="Impact"/>
              </a:defRPr>
            </a:pPr>
            <a:r>
              <a:t>PARA </a:t>
            </a:r>
          </a:p>
          <a:p>
            <a:pPr algn="r" defTabSz="584200">
              <a:defRPr>
                <a:latin typeface="Impact"/>
                <a:ea typeface="Impact"/>
                <a:cs typeface="Impact"/>
                <a:sym typeface="Impact"/>
              </a:defRPr>
            </a:pPr>
            <a:r>
              <a:t>VIVER</a:t>
            </a:r>
          </a:p>
        </p:txBody>
      </p:sp>
      <p:pic>
        <p:nvPicPr>
          <p:cNvPr id="156" name="Screenshot 2016-11-04 09.39.05.png"/>
          <p:cNvPicPr>
            <a:picLocks noChangeAspect="1"/>
          </p:cNvPicPr>
          <p:nvPr/>
        </p:nvPicPr>
        <p:blipFill>
          <a:blip r:embed="rId3">
            <a:extLst/>
          </a:blip>
          <a:srcRect l="4051" t="5959" r="84576" b="75951"/>
          <a:stretch>
            <a:fillRect/>
          </a:stretch>
        </p:blipFill>
        <p:spPr>
          <a:xfrm>
            <a:off x="-147561" y="668689"/>
            <a:ext cx="2378258" cy="2132633"/>
          </a:xfrm>
          <a:prstGeom prst="rect">
            <a:avLst/>
          </a:prstGeom>
          <a:ln w="12700">
            <a:miter lim="400000"/>
          </a:ln>
        </p:spPr>
      </p:pic>
      <p:pic>
        <p:nvPicPr>
          <p:cNvPr id="157" name="Screenshot 2016-11-04 09.39.05.png"/>
          <p:cNvPicPr>
            <a:picLocks noChangeAspect="1"/>
          </p:cNvPicPr>
          <p:nvPr/>
        </p:nvPicPr>
        <p:blipFill>
          <a:blip r:embed="rId3">
            <a:extLst/>
          </a:blip>
          <a:srcRect l="53666" t="57797" r="36940" b="27628"/>
          <a:stretch>
            <a:fillRect/>
          </a:stretch>
        </p:blipFill>
        <p:spPr>
          <a:xfrm>
            <a:off x="19575511" y="8985314"/>
            <a:ext cx="2285203" cy="1999060"/>
          </a:xfrm>
          <a:prstGeom prst="rect">
            <a:avLst/>
          </a:prstGeom>
          <a:ln w="12700">
            <a:miter lim="400000"/>
          </a:ln>
        </p:spPr>
      </p:pic>
      <p:sp>
        <p:nvSpPr>
          <p:cNvPr id="158" name="Shape 158"/>
          <p:cNvSpPr/>
          <p:nvPr/>
        </p:nvSpPr>
        <p:spPr>
          <a:xfrm>
            <a:off x="7232039" y="11477702"/>
            <a:ext cx="7200876" cy="1108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sz="6600">
                <a:latin typeface="Gill Sans"/>
                <a:ea typeface="Gill Sans"/>
                <a:cs typeface="Gill Sans"/>
                <a:sym typeface="Gill Sans"/>
              </a:defRPr>
            </a:lvl1pPr>
          </a:lstStyle>
          <a:p>
            <a:pPr/>
            <a:r>
              <a:t>- Charles Spurgeon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22" name="Shape 322"/>
          <p:cNvSpPr/>
          <p:nvPr/>
        </p:nvSpPr>
        <p:spPr>
          <a:xfrm>
            <a:off x="5962024" y="4256649"/>
            <a:ext cx="16454253" cy="623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6600">
                <a:solidFill>
                  <a:srgbClr val="FFFFFF"/>
                </a:solidFill>
                <a:latin typeface="Helvetica"/>
                <a:ea typeface="Helvetica"/>
                <a:cs typeface="Helvetica"/>
                <a:sym typeface="Helvetica"/>
              </a:defRPr>
            </a:pPr>
            <a:r>
              <a:rPr sz="8000"/>
              <a:t>“</a:t>
            </a:r>
            <a:r>
              <a:rPr sz="8000"/>
              <a:t>Lembrai-vos dos vossos pastores, que vos falaram a palavra de Deus, a fé dos quais imitai, atentando para a sua maneira de viver</a:t>
            </a:r>
            <a:r>
              <a:rPr sz="8000"/>
              <a:t>”.</a:t>
            </a:r>
          </a:p>
        </p:txBody>
      </p:sp>
      <p:pic>
        <p:nvPicPr>
          <p:cNvPr id="323"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324" name="Shape 324"/>
          <p:cNvSpPr/>
          <p:nvPr/>
        </p:nvSpPr>
        <p:spPr>
          <a:xfrm>
            <a:off x="9249066" y="1427977"/>
            <a:ext cx="7730307"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Hebreus 13:7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26" name="Shape 326"/>
          <p:cNvSpPr/>
          <p:nvPr/>
        </p:nvSpPr>
        <p:spPr>
          <a:xfrm>
            <a:off x="5333727" y="794410"/>
            <a:ext cx="15211769"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3. </a:t>
            </a:r>
            <a:r>
              <a:rPr b="1" sz="7000"/>
              <a:t>Disciplina na igreja local.</a:t>
            </a:r>
          </a:p>
        </p:txBody>
      </p:sp>
      <p:pic>
        <p:nvPicPr>
          <p:cNvPr id="327" name="target.jpg"/>
          <p:cNvPicPr>
            <a:picLocks noChangeAspect="1"/>
          </p:cNvPicPr>
          <p:nvPr/>
        </p:nvPicPr>
        <p:blipFill>
          <a:blip r:embed="rId2">
            <a:extLst/>
          </a:blip>
          <a:srcRect l="14965" t="1646" r="15249" b="2429"/>
          <a:stretch>
            <a:fillRect/>
          </a:stretch>
        </p:blipFill>
        <p:spPr>
          <a:xfrm>
            <a:off x="4277560" y="809644"/>
            <a:ext cx="1176547"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328" name="pasted-image.tif"/>
          <p:cNvPicPr>
            <a:picLocks noChangeAspect="1"/>
          </p:cNvPicPr>
          <p:nvPr/>
        </p:nvPicPr>
        <p:blipFill>
          <a:blip r:embed="rId3">
            <a:extLst/>
          </a:blip>
          <a:stretch>
            <a:fillRect/>
          </a:stretch>
        </p:blipFill>
        <p:spPr>
          <a:xfrm>
            <a:off x="6472718" y="3332380"/>
            <a:ext cx="11438564" cy="7637228"/>
          </a:xfrm>
          <a:prstGeom prst="rect">
            <a:avLst/>
          </a:prstGeom>
          <a:ln w="12700">
            <a:miter lim="400000"/>
          </a:ln>
        </p:spPr>
      </p:pic>
      <p:pic>
        <p:nvPicPr>
          <p:cNvPr id="329"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31" name="Shape 331"/>
          <p:cNvSpPr/>
          <p:nvPr/>
        </p:nvSpPr>
        <p:spPr>
          <a:xfrm>
            <a:off x="7227861" y="826160"/>
            <a:ext cx="9928278"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defTabSz="642937">
              <a:defRPr sz="6600">
                <a:solidFill>
                  <a:srgbClr val="FFFFFF"/>
                </a:solidFill>
                <a:latin typeface="Helvetica"/>
                <a:ea typeface="Helvetica"/>
                <a:cs typeface="Helvetica"/>
                <a:sym typeface="Helvetica"/>
              </a:defRPr>
            </a:pPr>
            <a:r>
              <a:t>Disciplina Formativa</a:t>
            </a:r>
          </a:p>
        </p:txBody>
      </p:sp>
      <p:pic>
        <p:nvPicPr>
          <p:cNvPr id="332" name="pasted-image.tif"/>
          <p:cNvPicPr>
            <a:picLocks noChangeAspect="1"/>
          </p:cNvPicPr>
          <p:nvPr/>
        </p:nvPicPr>
        <p:blipFill>
          <a:blip r:embed="rId2">
            <a:extLst/>
          </a:blip>
          <a:stretch>
            <a:fillRect/>
          </a:stretch>
        </p:blipFill>
        <p:spPr>
          <a:xfrm>
            <a:off x="9203504" y="8757155"/>
            <a:ext cx="5976992" cy="4787771"/>
          </a:xfrm>
          <a:prstGeom prst="rect">
            <a:avLst/>
          </a:prstGeom>
          <a:ln w="12700">
            <a:miter lim="400000"/>
          </a:ln>
        </p:spPr>
      </p:pic>
      <p:pic>
        <p:nvPicPr>
          <p:cNvPr id="333" name="pasted-image.tif"/>
          <p:cNvPicPr>
            <a:picLocks noChangeAspect="1"/>
          </p:cNvPicPr>
          <p:nvPr/>
        </p:nvPicPr>
        <p:blipFill>
          <a:blip r:embed="rId3">
            <a:extLst/>
          </a:blip>
          <a:srcRect l="4487" t="5420" r="6796" b="6876"/>
          <a:stretch>
            <a:fillRect/>
          </a:stretch>
        </p:blipFill>
        <p:spPr>
          <a:xfrm>
            <a:off x="8595289" y="2282304"/>
            <a:ext cx="7193236" cy="4918212"/>
          </a:xfrm>
          <a:prstGeom prst="rect">
            <a:avLst/>
          </a:prstGeom>
          <a:ln w="12700">
            <a:miter lim="400000"/>
          </a:ln>
        </p:spPr>
      </p:pic>
      <p:sp>
        <p:nvSpPr>
          <p:cNvPr id="334" name="Shape 334"/>
          <p:cNvSpPr/>
          <p:nvPr/>
        </p:nvSpPr>
        <p:spPr>
          <a:xfrm>
            <a:off x="6771218" y="7510300"/>
            <a:ext cx="9928278"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defTabSz="642937">
              <a:defRPr sz="6600">
                <a:solidFill>
                  <a:srgbClr val="FFFFFF"/>
                </a:solidFill>
                <a:latin typeface="Helvetica"/>
                <a:ea typeface="Helvetica"/>
                <a:cs typeface="Helvetica"/>
                <a:sym typeface="Helvetica"/>
              </a:defRPr>
            </a:pPr>
            <a:r>
              <a:t>Disciplina Corretiva</a:t>
            </a:r>
          </a:p>
        </p:txBody>
      </p:sp>
      <p:pic>
        <p:nvPicPr>
          <p:cNvPr id="335"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1"/>
                                        </p:tgtEl>
                                        <p:attrNameLst>
                                          <p:attrName>style.visibility</p:attrName>
                                        </p:attrNameLst>
                                      </p:cBhvr>
                                      <p:to>
                                        <p:strVal val="visible"/>
                                      </p:to>
                                    </p:set>
                                    <p:animEffect filter="dissolve" transition="in">
                                      <p:cBhvr>
                                        <p:cTn id="7" dur="600"/>
                                        <p:tgtEl>
                                          <p:spTgt spid="331"/>
                                        </p:tgtEl>
                                      </p:cBhvr>
                                    </p:animEffect>
                                  </p:childTnLst>
                                </p:cTn>
                              </p:par>
                            </p:childTnLst>
                          </p:cTn>
                        </p:par>
                        <p:par>
                          <p:cTn id="8" fill="hold">
                            <p:stCondLst>
                              <p:cond delay="600"/>
                            </p:stCondLst>
                            <p:childTnLst>
                              <p:par>
                                <p:cTn id="9" presetClass="entr" nodeType="afterEffect" presetID="9" grpId="2" fill="hold">
                                  <p:stCondLst>
                                    <p:cond delay="0"/>
                                  </p:stCondLst>
                                  <p:iterate type="el" backwards="0">
                                    <p:tmAbs val="0"/>
                                  </p:iterate>
                                  <p:childTnLst>
                                    <p:set>
                                      <p:cBhvr>
                                        <p:cTn id="10" fill="hold"/>
                                        <p:tgtEl>
                                          <p:spTgt spid="333"/>
                                        </p:tgtEl>
                                        <p:attrNameLst>
                                          <p:attrName>style.visibility</p:attrName>
                                        </p:attrNameLst>
                                      </p:cBhvr>
                                      <p:to>
                                        <p:strVal val="visible"/>
                                      </p:to>
                                    </p:set>
                                    <p:animEffect filter="dissolve" transition="in">
                                      <p:cBhvr>
                                        <p:cTn id="11" dur="600"/>
                                        <p:tgtEl>
                                          <p:spTgt spid="333"/>
                                        </p:tgtEl>
                                      </p:cBhvr>
                                    </p:animEffect>
                                  </p:childTnLst>
                                </p:cTn>
                              </p:par>
                            </p:childTnLst>
                          </p:cTn>
                        </p:par>
                        <p:par>
                          <p:cTn id="12" fill="hold">
                            <p:stCondLst>
                              <p:cond delay="1200"/>
                            </p:stCondLst>
                            <p:childTnLst>
                              <p:par>
                                <p:cTn id="13" presetClass="entr" nodeType="afterEffect" presetID="9" grpId="3" fill="hold">
                                  <p:stCondLst>
                                    <p:cond delay="0"/>
                                  </p:stCondLst>
                                  <p:iterate type="el" backwards="0">
                                    <p:tmAbs val="0"/>
                                  </p:iterate>
                                  <p:childTnLst>
                                    <p:set>
                                      <p:cBhvr>
                                        <p:cTn id="14" fill="hold"/>
                                        <p:tgtEl>
                                          <p:spTgt spid="332"/>
                                        </p:tgtEl>
                                        <p:attrNameLst>
                                          <p:attrName>style.visibility</p:attrName>
                                        </p:attrNameLst>
                                      </p:cBhvr>
                                      <p:to>
                                        <p:strVal val="visible"/>
                                      </p:to>
                                    </p:set>
                                    <p:animEffect filter="dissolve" transition="in">
                                      <p:cBhvr>
                                        <p:cTn id="15" dur="600"/>
                                        <p:tgtEl>
                                          <p:spTgt spid="33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34"/>
                                        </p:tgtEl>
                                        <p:attrNameLst>
                                          <p:attrName>style.visibility</p:attrName>
                                        </p:attrNameLst>
                                      </p:cBhvr>
                                      <p:to>
                                        <p:strVal val="visible"/>
                                      </p:to>
                                    </p:set>
                                    <p:animEffect filter="dissolve" transition="in">
                                      <p:cBhvr>
                                        <p:cTn id="20" dur="6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1"/>
      <p:bldP build="whole" bldLvl="1" animBg="1" rev="0" advAuto="0" spid="334" grpId="4"/>
      <p:bldP build="whole" bldLvl="1" animBg="1" rev="0" advAuto="0" spid="332" grpId="3"/>
      <p:bldP build="whole" bldLvl="1" animBg="1" rev="0" advAuto="0" spid="333" grpId="2"/>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7" name="SL Flame.png"/>
          <p:cNvPicPr>
            <a:picLocks noChangeAspect="1"/>
          </p:cNvPicPr>
          <p:nvPr/>
        </p:nvPicPr>
        <p:blipFill>
          <a:blip r:embed="rId2">
            <a:extLst/>
          </a:blip>
          <a:stretch>
            <a:fillRect/>
          </a:stretch>
        </p:blipFill>
        <p:spPr>
          <a:xfrm>
            <a:off x="19776281" y="11721765"/>
            <a:ext cx="1076974" cy="1765040"/>
          </a:xfrm>
          <a:prstGeom prst="rect">
            <a:avLst/>
          </a:prstGeom>
          <a:ln w="12700">
            <a:miter lim="400000"/>
          </a:ln>
        </p:spPr>
      </p:pic>
      <p:pic>
        <p:nvPicPr>
          <p:cNvPr id="338" name="pasted-image.tif"/>
          <p:cNvPicPr>
            <a:picLocks noChangeAspect="1"/>
          </p:cNvPicPr>
          <p:nvPr/>
        </p:nvPicPr>
        <p:blipFill>
          <a:blip r:embed="rId3">
            <a:extLst/>
          </a:blip>
          <a:srcRect l="0" t="0" r="25167" b="0"/>
          <a:stretch>
            <a:fillRect/>
          </a:stretch>
        </p:blipFill>
        <p:spPr>
          <a:xfrm>
            <a:off x="-13810" y="8499143"/>
            <a:ext cx="6057670" cy="5403398"/>
          </a:xfrm>
          <a:prstGeom prst="rect">
            <a:avLst/>
          </a:prstGeom>
          <a:ln w="12700">
            <a:miter lim="400000"/>
          </a:ln>
        </p:spPr>
      </p:pic>
      <p:sp>
        <p:nvSpPr>
          <p:cNvPr id="339" name="Shape 339"/>
          <p:cNvSpPr/>
          <p:nvPr/>
        </p:nvSpPr>
        <p:spPr>
          <a:xfrm>
            <a:off x="5054780" y="144924"/>
            <a:ext cx="16241714" cy="130484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9" y="0"/>
                </a:moveTo>
                <a:cubicBezTo>
                  <a:pt x="1510" y="0"/>
                  <a:pt x="1308" y="251"/>
                  <a:pt x="1308" y="561"/>
                </a:cubicBezTo>
                <a:lnTo>
                  <a:pt x="1308" y="17315"/>
                </a:lnTo>
                <a:lnTo>
                  <a:pt x="0" y="18438"/>
                </a:lnTo>
                <a:lnTo>
                  <a:pt x="1308" y="19561"/>
                </a:lnTo>
                <a:lnTo>
                  <a:pt x="1308" y="21038"/>
                </a:lnTo>
                <a:cubicBezTo>
                  <a:pt x="1308" y="21348"/>
                  <a:pt x="1510" y="21600"/>
                  <a:pt x="1759" y="21600"/>
                </a:cubicBezTo>
                <a:lnTo>
                  <a:pt x="21149" y="21600"/>
                </a:lnTo>
                <a:cubicBezTo>
                  <a:pt x="21398" y="21600"/>
                  <a:pt x="21600" y="21348"/>
                  <a:pt x="21600" y="21038"/>
                </a:cubicBezTo>
                <a:lnTo>
                  <a:pt x="21600" y="561"/>
                </a:lnTo>
                <a:cubicBezTo>
                  <a:pt x="21600" y="251"/>
                  <a:pt x="21398" y="0"/>
                  <a:pt x="21149" y="0"/>
                </a:cubicBezTo>
                <a:lnTo>
                  <a:pt x="1759" y="0"/>
                </a:lnTo>
                <a:close/>
              </a:path>
            </a:pathLst>
          </a:cu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a:defRPr sz="6200">
                <a:latin typeface="Gill Sans"/>
                <a:ea typeface="Gill Sans"/>
                <a:cs typeface="Gill Sans"/>
                <a:sym typeface="Gill Sans"/>
              </a:defRPr>
            </a:pPr>
            <a:r>
              <a:rPr>
                <a:uFill>
                  <a:solidFill>
                    <a:srgbClr val="000000"/>
                  </a:solidFill>
                </a:uFill>
              </a:rPr>
              <a:t>A participação ativa na sua igreja local é imprescindível para viver uma vida sem pecados. É somente através do ministério da igreja local que um crente pode receber o tipo de ensino, responsabilidade e encorajamento necessários para que ele se mantenha firme em suas convicções. Deus ordenou que a igreja deve providenciar um ambiente onde uma vida possa prosperar sem pecados e Seu povo possa crescer espiritualmente.</a:t>
            </a:r>
            <a:br/>
          </a:p>
          <a:p>
            <a:pPr>
              <a:defRPr sz="5200">
                <a:latin typeface="Gill Sans"/>
                <a:ea typeface="Gill Sans"/>
                <a:cs typeface="Gill Sans"/>
                <a:sym typeface="Gill Sans"/>
              </a:defRPr>
            </a:pPr>
            <a:r>
              <a:t>	- John MacArthur de </a:t>
            </a:r>
            <a:r>
              <a:rPr i="1"/>
              <a:t>Church Membership </a:t>
            </a:r>
            <a:r>
              <a:t>-</a:t>
            </a:r>
          </a:p>
        </p:txBody>
      </p:sp>
      <p:pic>
        <p:nvPicPr>
          <p:cNvPr id="340" name="Screenshot 2016-11-04 09.39.05.png"/>
          <p:cNvPicPr>
            <a:picLocks noChangeAspect="1"/>
          </p:cNvPicPr>
          <p:nvPr/>
        </p:nvPicPr>
        <p:blipFill>
          <a:blip r:embed="rId4">
            <a:extLst/>
          </a:blip>
          <a:srcRect l="80410" t="0" r="0" b="76621"/>
          <a:stretch>
            <a:fillRect/>
          </a:stretch>
        </p:blipFill>
        <p:spPr>
          <a:xfrm>
            <a:off x="20571884" y="-391198"/>
            <a:ext cx="5534340" cy="3723695"/>
          </a:xfrm>
          <a:prstGeom prst="rect">
            <a:avLst/>
          </a:prstGeom>
          <a:ln w="12700">
            <a:miter lim="400000"/>
          </a:ln>
        </p:spPr>
      </p:pic>
      <p:sp>
        <p:nvSpPr>
          <p:cNvPr id="341" name="Shape 341"/>
          <p:cNvSpPr/>
          <p:nvPr/>
        </p:nvSpPr>
        <p:spPr>
          <a:xfrm>
            <a:off x="21412979" y="3291732"/>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a:latin typeface="Impact"/>
                <a:ea typeface="Impact"/>
                <a:cs typeface="Impact"/>
                <a:sym typeface="Impact"/>
              </a:defRPr>
            </a:pPr>
            <a:r>
              <a:t>PALAVRAS </a:t>
            </a:r>
          </a:p>
          <a:p>
            <a:pPr algn="r" defTabSz="584200">
              <a:defRPr>
                <a:latin typeface="Impact"/>
                <a:ea typeface="Impact"/>
                <a:cs typeface="Impact"/>
                <a:sym typeface="Impact"/>
              </a:defRPr>
            </a:pPr>
            <a:r>
              <a:t>PARA </a:t>
            </a:r>
          </a:p>
          <a:p>
            <a:pPr algn="r" defTabSz="584200">
              <a:defRPr>
                <a:latin typeface="Impact"/>
                <a:ea typeface="Impact"/>
                <a:cs typeface="Impact"/>
                <a:sym typeface="Impact"/>
              </a:defRPr>
            </a:pPr>
            <a:r>
              <a:t>VIVER</a:t>
            </a:r>
          </a:p>
        </p:txBody>
      </p:sp>
      <p:pic>
        <p:nvPicPr>
          <p:cNvPr id="342" name="Screenshot 2016-11-04 09.39.05.png"/>
          <p:cNvPicPr>
            <a:picLocks noChangeAspect="1"/>
          </p:cNvPicPr>
          <p:nvPr/>
        </p:nvPicPr>
        <p:blipFill>
          <a:blip r:embed="rId4">
            <a:extLst/>
          </a:blip>
          <a:srcRect l="4051" t="5959" r="84576" b="75951"/>
          <a:stretch>
            <a:fillRect/>
          </a:stretch>
        </p:blipFill>
        <p:spPr>
          <a:xfrm>
            <a:off x="343378" y="404338"/>
            <a:ext cx="2378258" cy="2132632"/>
          </a:xfrm>
          <a:prstGeom prst="rect">
            <a:avLst/>
          </a:prstGeom>
          <a:ln w="12700">
            <a:miter lim="400000"/>
          </a:ln>
        </p:spPr>
      </p:pic>
      <p:pic>
        <p:nvPicPr>
          <p:cNvPr id="343" name="Screenshot 2016-11-04 09.39.05.png"/>
          <p:cNvPicPr>
            <a:picLocks noChangeAspect="1"/>
          </p:cNvPicPr>
          <p:nvPr/>
        </p:nvPicPr>
        <p:blipFill>
          <a:blip r:embed="rId4">
            <a:extLst/>
          </a:blip>
          <a:srcRect l="53666" t="57797" r="36940" b="27628"/>
          <a:stretch>
            <a:fillRect/>
          </a:stretch>
        </p:blipFill>
        <p:spPr>
          <a:xfrm>
            <a:off x="21734910" y="8758726"/>
            <a:ext cx="2285203" cy="19990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5" name="pasted-image.tif"/>
          <p:cNvPicPr>
            <a:picLocks noChangeAspect="1"/>
          </p:cNvPicPr>
          <p:nvPr/>
        </p:nvPicPr>
        <p:blipFill>
          <a:blip r:embed="rId2">
            <a:extLst/>
          </a:blip>
          <a:stretch>
            <a:fillRect/>
          </a:stretch>
        </p:blipFill>
        <p:spPr>
          <a:xfrm>
            <a:off x="54869" y="8520446"/>
            <a:ext cx="3706005" cy="4872403"/>
          </a:xfrm>
          <a:prstGeom prst="rect">
            <a:avLst/>
          </a:prstGeom>
          <a:ln w="12700">
            <a:miter lim="400000"/>
          </a:ln>
        </p:spPr>
      </p:pic>
      <p:sp>
        <p:nvSpPr>
          <p:cNvPr id="346" name="Shape 346"/>
          <p:cNvSpPr/>
          <p:nvPr/>
        </p:nvSpPr>
        <p:spPr>
          <a:xfrm>
            <a:off x="4083041" y="-308251"/>
            <a:ext cx="17837151" cy="13048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0" y="0"/>
                </a:moveTo>
                <a:cubicBezTo>
                  <a:pt x="184" y="0"/>
                  <a:pt x="0" y="251"/>
                  <a:pt x="0" y="561"/>
                </a:cubicBezTo>
                <a:lnTo>
                  <a:pt x="0" y="21038"/>
                </a:lnTo>
                <a:cubicBezTo>
                  <a:pt x="0" y="21348"/>
                  <a:pt x="184" y="21600"/>
                  <a:pt x="410" y="21600"/>
                </a:cubicBezTo>
                <a:lnTo>
                  <a:pt x="19784" y="21600"/>
                </a:lnTo>
                <a:cubicBezTo>
                  <a:pt x="20011" y="21600"/>
                  <a:pt x="20195" y="21348"/>
                  <a:pt x="20195" y="21038"/>
                </a:cubicBezTo>
                <a:lnTo>
                  <a:pt x="20195" y="20738"/>
                </a:lnTo>
                <a:lnTo>
                  <a:pt x="21600" y="19615"/>
                </a:lnTo>
                <a:lnTo>
                  <a:pt x="20195" y="18493"/>
                </a:lnTo>
                <a:lnTo>
                  <a:pt x="20195" y="561"/>
                </a:lnTo>
                <a:cubicBezTo>
                  <a:pt x="20195" y="251"/>
                  <a:pt x="20011" y="0"/>
                  <a:pt x="19784" y="0"/>
                </a:cubicBezTo>
                <a:lnTo>
                  <a:pt x="410" y="0"/>
                </a:lnTo>
                <a:close/>
              </a:path>
            </a:pathLst>
          </a:cu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just" defTabSz="642937">
              <a:tabLst>
                <a:tab pos="812800" algn="l"/>
                <a:tab pos="1638300" algn="l"/>
                <a:tab pos="2463800" algn="l"/>
                <a:tab pos="3276600" algn="l"/>
                <a:tab pos="4102100" algn="l"/>
                <a:tab pos="4927600" algn="l"/>
                <a:tab pos="5740400" algn="l"/>
              </a:tabLst>
              <a:defRPr sz="6200">
                <a:solidFill>
                  <a:srgbClr val="FEFEFE"/>
                </a:solidFill>
                <a:effectLst>
                  <a:outerShdw sx="100000" sy="100000" kx="0" ky="0" algn="b" rotWithShape="0" blurRad="25400" dist="23994" dir="2700000">
                    <a:srgbClr val="000000">
                      <a:alpha val="31035"/>
                    </a:srgbClr>
                  </a:outerShdw>
                </a:effectLst>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Eu sei que alguns que dizem: ‘Bem, eu me entreguei ao Senhor, </a:t>
            </a:r>
            <a:r>
              <a:rPr>
                <a:solidFill>
                  <a:srgbClr val="000000"/>
                </a:solidFill>
                <a:uFill>
                  <a:solidFill>
                    <a:srgbClr val="000000"/>
                  </a:solidFill>
                </a:uFill>
                <a:latin typeface="Gill Sans"/>
                <a:ea typeface="Gill Sans"/>
                <a:cs typeface="Gill Sans"/>
                <a:sym typeface="Gill Sans"/>
              </a:rPr>
              <a:t>mas, eu não pretendo me associar a uma igreja’. E eu pergunto: ‘Por que não?’. E eles respondem: ‘Porque eu posso ser um bom cristão sem uma igreja’. E eu pergunto: ‘Você tem certeza disso? Você pode ser um bom cristão desobedecendo as ordens do Senhor?’ Por exemplo, um tijolo. Para que servem os tijolos? Servem para construir uma casa.</a:t>
            </a:r>
            <a:r>
              <a:t>…</a:t>
            </a:r>
          </a:p>
          <a:p>
            <a:pPr>
              <a:defRPr sz="5600">
                <a:latin typeface="Gill Sans"/>
                <a:ea typeface="Gill Sans"/>
                <a:cs typeface="Gill Sans"/>
                <a:sym typeface="Gill Sans"/>
              </a:defRPr>
            </a:pPr>
            <a:r>
              <a:t>				</a:t>
            </a:r>
          </a:p>
        </p:txBody>
      </p:sp>
      <p:sp>
        <p:nvSpPr>
          <p:cNvPr id="347" name="Shape 347"/>
          <p:cNvSpPr/>
          <p:nvPr/>
        </p:nvSpPr>
        <p:spPr>
          <a:xfrm>
            <a:off x="5478707" y="11857037"/>
            <a:ext cx="6133407" cy="955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atin typeface="Gill Sans"/>
                <a:ea typeface="Gill Sans"/>
                <a:cs typeface="Gill Sans"/>
                <a:sym typeface="Gill Sans"/>
              </a:defRPr>
            </a:lvl1pPr>
          </a:lstStyle>
          <a:p>
            <a:pPr/>
            <a:r>
              <a:t>- Charles Spurgeon -</a:t>
            </a:r>
          </a:p>
        </p:txBody>
      </p:sp>
      <p:pic>
        <p:nvPicPr>
          <p:cNvPr id="348" name="Screenshot 2016-11-04 09.39.05.png"/>
          <p:cNvPicPr>
            <a:picLocks noChangeAspect="1"/>
          </p:cNvPicPr>
          <p:nvPr/>
        </p:nvPicPr>
        <p:blipFill>
          <a:blip r:embed="rId3">
            <a:extLst/>
          </a:blip>
          <a:srcRect l="83265" t="0" r="0" b="76621"/>
          <a:stretch>
            <a:fillRect/>
          </a:stretch>
        </p:blipFill>
        <p:spPr>
          <a:xfrm>
            <a:off x="21381881" y="-580021"/>
            <a:ext cx="4727712" cy="3723695"/>
          </a:xfrm>
          <a:prstGeom prst="rect">
            <a:avLst/>
          </a:prstGeom>
          <a:ln w="12700">
            <a:miter lim="400000"/>
          </a:ln>
        </p:spPr>
      </p:pic>
      <p:sp>
        <p:nvSpPr>
          <p:cNvPr id="349" name="Shape 349"/>
          <p:cNvSpPr/>
          <p:nvPr/>
        </p:nvSpPr>
        <p:spPr>
          <a:xfrm>
            <a:off x="21189761" y="3102909"/>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a:latin typeface="Impact"/>
                <a:ea typeface="Impact"/>
                <a:cs typeface="Impact"/>
                <a:sym typeface="Impact"/>
              </a:defRPr>
            </a:pPr>
            <a:r>
              <a:t>PALAVRAS </a:t>
            </a:r>
          </a:p>
          <a:p>
            <a:pPr algn="r" defTabSz="584200">
              <a:defRPr>
                <a:latin typeface="Impact"/>
                <a:ea typeface="Impact"/>
                <a:cs typeface="Impact"/>
                <a:sym typeface="Impact"/>
              </a:defRPr>
            </a:pPr>
            <a:r>
              <a:t>PARA </a:t>
            </a:r>
          </a:p>
          <a:p>
            <a:pPr algn="r" defTabSz="584200">
              <a:defRPr>
                <a:latin typeface="Impact"/>
                <a:ea typeface="Impact"/>
                <a:cs typeface="Impact"/>
                <a:sym typeface="Impact"/>
              </a:defRPr>
            </a:pPr>
            <a:r>
              <a:t>VIVER</a:t>
            </a:r>
          </a:p>
        </p:txBody>
      </p:sp>
      <p:pic>
        <p:nvPicPr>
          <p:cNvPr id="350" name="Screenshot 2016-11-04 09.39.05.png"/>
          <p:cNvPicPr>
            <a:picLocks noChangeAspect="1"/>
          </p:cNvPicPr>
          <p:nvPr/>
        </p:nvPicPr>
        <p:blipFill>
          <a:blip r:embed="rId3">
            <a:extLst/>
          </a:blip>
          <a:srcRect l="4051" t="5959" r="84576" b="75951"/>
          <a:stretch>
            <a:fillRect/>
          </a:stretch>
        </p:blipFill>
        <p:spPr>
          <a:xfrm>
            <a:off x="120160" y="215515"/>
            <a:ext cx="2378258" cy="2132632"/>
          </a:xfrm>
          <a:prstGeom prst="rect">
            <a:avLst/>
          </a:prstGeom>
          <a:ln w="12700">
            <a:miter lim="400000"/>
          </a:ln>
        </p:spPr>
      </p:pic>
      <p:pic>
        <p:nvPicPr>
          <p:cNvPr id="351" name="Screenshot 2016-11-04 09.39.05.png"/>
          <p:cNvPicPr>
            <a:picLocks noChangeAspect="1"/>
          </p:cNvPicPr>
          <p:nvPr/>
        </p:nvPicPr>
        <p:blipFill>
          <a:blip r:embed="rId3">
            <a:extLst/>
          </a:blip>
          <a:srcRect l="53666" t="57797" r="36940" b="27628"/>
          <a:stretch>
            <a:fillRect/>
          </a:stretch>
        </p:blipFill>
        <p:spPr>
          <a:xfrm>
            <a:off x="21474457" y="8532139"/>
            <a:ext cx="2285203" cy="19990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3" name="pasted-image.tif"/>
          <p:cNvPicPr>
            <a:picLocks noChangeAspect="1"/>
          </p:cNvPicPr>
          <p:nvPr/>
        </p:nvPicPr>
        <p:blipFill>
          <a:blip r:embed="rId2">
            <a:extLst/>
          </a:blip>
          <a:stretch>
            <a:fillRect/>
          </a:stretch>
        </p:blipFill>
        <p:spPr>
          <a:xfrm>
            <a:off x="-20660" y="8671504"/>
            <a:ext cx="3706005" cy="4872403"/>
          </a:xfrm>
          <a:prstGeom prst="rect">
            <a:avLst/>
          </a:prstGeom>
          <a:ln w="12700">
            <a:miter lim="400000"/>
          </a:ln>
        </p:spPr>
      </p:pic>
      <p:sp>
        <p:nvSpPr>
          <p:cNvPr id="354" name="Shape 354"/>
          <p:cNvSpPr/>
          <p:nvPr/>
        </p:nvSpPr>
        <p:spPr>
          <a:xfrm>
            <a:off x="4168599" y="900239"/>
            <a:ext cx="17793098" cy="13048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1" y="0"/>
                </a:moveTo>
                <a:cubicBezTo>
                  <a:pt x="184" y="0"/>
                  <a:pt x="0" y="251"/>
                  <a:pt x="0" y="561"/>
                </a:cubicBezTo>
                <a:lnTo>
                  <a:pt x="0" y="21038"/>
                </a:lnTo>
                <a:cubicBezTo>
                  <a:pt x="0" y="21348"/>
                  <a:pt x="184" y="21600"/>
                  <a:pt x="411" y="21600"/>
                </a:cubicBezTo>
                <a:lnTo>
                  <a:pt x="19780" y="21600"/>
                </a:lnTo>
                <a:cubicBezTo>
                  <a:pt x="20007" y="21600"/>
                  <a:pt x="20191" y="21348"/>
                  <a:pt x="20191" y="21038"/>
                </a:cubicBezTo>
                <a:lnTo>
                  <a:pt x="20191" y="20738"/>
                </a:lnTo>
                <a:lnTo>
                  <a:pt x="21600" y="19615"/>
                </a:lnTo>
                <a:lnTo>
                  <a:pt x="20191" y="18493"/>
                </a:lnTo>
                <a:lnTo>
                  <a:pt x="20191" y="561"/>
                </a:lnTo>
                <a:cubicBezTo>
                  <a:pt x="20191" y="251"/>
                  <a:pt x="20007" y="0"/>
                  <a:pt x="19780" y="0"/>
                </a:cubicBezTo>
                <a:lnTo>
                  <a:pt x="411" y="0"/>
                </a:lnTo>
                <a:close/>
              </a:path>
            </a:pathLst>
          </a:cu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just" defTabSz="642937">
              <a:tabLst>
                <a:tab pos="812800" algn="l"/>
                <a:tab pos="1638300" algn="l"/>
                <a:tab pos="2463800" algn="l"/>
                <a:tab pos="3276600" algn="l"/>
                <a:tab pos="4102100" algn="l"/>
                <a:tab pos="4927600" algn="l"/>
                <a:tab pos="5740400" algn="l"/>
              </a:tabLst>
              <a:defRPr sz="6200">
                <a:solidFill>
                  <a:srgbClr val="FEFEFE"/>
                </a:solidFill>
                <a:effectLst>
                  <a:outerShdw sx="100000" sy="100000" kx="0" ky="0" algn="b" rotWithShape="0" blurRad="25400" dist="23994" dir="2700000">
                    <a:srgbClr val="000000">
                      <a:alpha val="31035"/>
                    </a:srgbClr>
                  </a:outerShdw>
                </a:effectLst>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É inútil dizer que um tijolo seria tão bom se ele estivesse solto pelo chão </a:t>
            </a:r>
            <a:endParaRPr>
              <a:solidFill>
                <a:srgbClr val="000000"/>
              </a:solidFill>
              <a:uFill>
                <a:solidFill>
                  <a:srgbClr val="000000"/>
                </a:solidFill>
              </a:uFill>
              <a:latin typeface="Gill Sans"/>
              <a:ea typeface="Gill Sans"/>
              <a:cs typeface="Gill Sans"/>
              <a:sym typeface="Gill Sans"/>
            </a:endParaRPr>
          </a:p>
          <a:p>
            <a:pPr algn="just" defTabSz="642937">
              <a:tabLst>
                <a:tab pos="812800" algn="l"/>
                <a:tab pos="1638300" algn="l"/>
                <a:tab pos="2463800" algn="l"/>
                <a:tab pos="3276600" algn="l"/>
                <a:tab pos="4102100" algn="l"/>
                <a:tab pos="4927600" algn="l"/>
                <a:tab pos="5740400" algn="l"/>
              </a:tabLst>
              <a:defRPr sz="6200">
                <a:solidFill>
                  <a:srgbClr val="FEFEFE"/>
                </a:solidFill>
                <a:effectLst>
                  <a:outerShdw sx="100000" sy="100000" kx="0" ky="0" algn="b" rotWithShape="0" blurRad="25400" dist="23994" dir="2700000">
                    <a:srgbClr val="000000">
                      <a:alpha val="31035"/>
                    </a:srgbClr>
                  </a:outerShdw>
                </a:effectLst>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quanto ele seria se fosse parte da estrutura de uma casa. Na verdade, ele seria um tijolo que não serviria para nada. Assim, eu não acredito que os cristão que vivem como “pedras soltas” estejam respondendo à finalidade para a qual Cristo os salvou. Vocês estarão vivendo uma vida</a:t>
            </a:r>
            <a:endParaRPr>
              <a:solidFill>
                <a:srgbClr val="000000"/>
              </a:solidFill>
              <a:uFill>
                <a:solidFill>
                  <a:srgbClr val="000000"/>
                </a:solidFill>
              </a:uFill>
              <a:latin typeface="Gill Sans"/>
              <a:ea typeface="Gill Sans"/>
              <a:cs typeface="Gill Sans"/>
              <a:sym typeface="Gill Sans"/>
            </a:endParaRPr>
          </a:p>
          <a:p>
            <a:pPr algn="just" defTabSz="642937">
              <a:tabLst>
                <a:tab pos="812800" algn="l"/>
                <a:tab pos="1638300" algn="l"/>
                <a:tab pos="2463800" algn="l"/>
                <a:tab pos="3276600" algn="l"/>
                <a:tab pos="4102100" algn="l"/>
                <a:tab pos="4927600" algn="l"/>
                <a:tab pos="5740400" algn="l"/>
              </a:tabLst>
              <a:defRPr sz="6200">
                <a:solidFill>
                  <a:srgbClr val="FEFEFE"/>
                </a:solidFill>
                <a:effectLst>
                  <a:outerShdw sx="100000" sy="100000" kx="0" ky="0" algn="b" rotWithShape="0" blurRad="25400" dist="23994" dir="2700000">
                    <a:srgbClr val="000000">
                      <a:alpha val="31035"/>
                    </a:srgbClr>
                  </a:outerShdw>
                </a:effectLst>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contrária àquela que Cristo gostaria que vocês vivessem e vocês serão responsabilizado pela injuria de vocês”.</a:t>
            </a:r>
          </a:p>
          <a:p>
            <a:pPr algn="l">
              <a:defRPr sz="6600">
                <a:latin typeface="Gill Sans"/>
                <a:ea typeface="Gill Sans"/>
                <a:cs typeface="Gill Sans"/>
                <a:sym typeface="Gill Sans"/>
              </a:defRPr>
            </a:pPr>
          </a:p>
          <a:p>
            <a:pPr algn="l">
              <a:defRPr sz="6600">
                <a:latin typeface="Gill Sans"/>
                <a:ea typeface="Gill Sans"/>
                <a:cs typeface="Gill Sans"/>
                <a:sym typeface="Gill Sans"/>
              </a:defRPr>
            </a:pPr>
          </a:p>
        </p:txBody>
      </p:sp>
      <p:sp>
        <p:nvSpPr>
          <p:cNvPr id="355" name="Shape 355"/>
          <p:cNvSpPr/>
          <p:nvPr/>
        </p:nvSpPr>
        <p:spPr>
          <a:xfrm>
            <a:off x="9998445" y="12126448"/>
            <a:ext cx="6133407" cy="955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atin typeface="Gill Sans"/>
                <a:ea typeface="Gill Sans"/>
                <a:cs typeface="Gill Sans"/>
                <a:sym typeface="Gill Sans"/>
              </a:defRPr>
            </a:lvl1pPr>
          </a:lstStyle>
          <a:p>
            <a:pPr/>
            <a:r>
              <a:t>- Charles Spurgeon -</a:t>
            </a:r>
          </a:p>
        </p:txBody>
      </p:sp>
      <p:pic>
        <p:nvPicPr>
          <p:cNvPr id="356" name="Screenshot 2016-11-04 09.39.05.png"/>
          <p:cNvPicPr>
            <a:picLocks noChangeAspect="1"/>
          </p:cNvPicPr>
          <p:nvPr/>
        </p:nvPicPr>
        <p:blipFill>
          <a:blip r:embed="rId3">
            <a:extLst/>
          </a:blip>
          <a:srcRect l="80410" t="0" r="0" b="76621"/>
          <a:stretch>
            <a:fillRect/>
          </a:stretch>
        </p:blipFill>
        <p:spPr>
          <a:xfrm>
            <a:off x="20609649" y="-126847"/>
            <a:ext cx="5534339" cy="3723695"/>
          </a:xfrm>
          <a:prstGeom prst="rect">
            <a:avLst/>
          </a:prstGeom>
          <a:ln w="12700">
            <a:miter lim="400000"/>
          </a:ln>
        </p:spPr>
      </p:pic>
      <p:sp>
        <p:nvSpPr>
          <p:cNvPr id="357" name="Shape 357"/>
          <p:cNvSpPr/>
          <p:nvPr/>
        </p:nvSpPr>
        <p:spPr>
          <a:xfrm>
            <a:off x="21564037"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a:latin typeface="Impact"/>
                <a:ea typeface="Impact"/>
                <a:cs typeface="Impact"/>
                <a:sym typeface="Impact"/>
              </a:defRPr>
            </a:pPr>
            <a:r>
              <a:t>PALAVRAS </a:t>
            </a:r>
          </a:p>
          <a:p>
            <a:pPr algn="r" defTabSz="584200">
              <a:defRPr>
                <a:latin typeface="Impact"/>
                <a:ea typeface="Impact"/>
                <a:cs typeface="Impact"/>
                <a:sym typeface="Impact"/>
              </a:defRPr>
            </a:pPr>
            <a:r>
              <a:t>PARA </a:t>
            </a:r>
          </a:p>
          <a:p>
            <a:pPr algn="r" defTabSz="584200">
              <a:defRPr>
                <a:latin typeface="Impact"/>
                <a:ea typeface="Impact"/>
                <a:cs typeface="Impact"/>
                <a:sym typeface="Impact"/>
              </a:defRPr>
            </a:pPr>
            <a:r>
              <a:t>VIVER</a:t>
            </a:r>
          </a:p>
        </p:txBody>
      </p:sp>
      <p:pic>
        <p:nvPicPr>
          <p:cNvPr id="358" name="Screenshot 2016-11-04 09.39.05.png"/>
          <p:cNvPicPr>
            <a:picLocks noChangeAspect="1"/>
          </p:cNvPicPr>
          <p:nvPr/>
        </p:nvPicPr>
        <p:blipFill>
          <a:blip r:embed="rId3">
            <a:extLst/>
          </a:blip>
          <a:srcRect l="4051" t="5959" r="84576" b="75951"/>
          <a:stretch>
            <a:fillRect/>
          </a:stretch>
        </p:blipFill>
        <p:spPr>
          <a:xfrm>
            <a:off x="-147561" y="668689"/>
            <a:ext cx="2378258" cy="2132633"/>
          </a:xfrm>
          <a:prstGeom prst="rect">
            <a:avLst/>
          </a:prstGeom>
          <a:ln w="12700">
            <a:miter lim="400000"/>
          </a:ln>
        </p:spPr>
      </p:pic>
      <p:pic>
        <p:nvPicPr>
          <p:cNvPr id="359" name="Screenshot 2016-11-04 09.39.05.png"/>
          <p:cNvPicPr>
            <a:picLocks noChangeAspect="1"/>
          </p:cNvPicPr>
          <p:nvPr/>
        </p:nvPicPr>
        <p:blipFill>
          <a:blip r:embed="rId3">
            <a:extLst/>
          </a:blip>
          <a:srcRect l="53666" t="57797" r="36940" b="27628"/>
          <a:stretch>
            <a:fillRect/>
          </a:stretch>
        </p:blipFill>
        <p:spPr>
          <a:xfrm>
            <a:off x="21501502" y="8985314"/>
            <a:ext cx="2285203" cy="19990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61" name="Shape 361"/>
          <p:cNvSpPr/>
          <p:nvPr/>
        </p:nvSpPr>
        <p:spPr>
          <a:xfrm>
            <a:off x="4918676" y="437469"/>
            <a:ext cx="14927648" cy="2405156"/>
          </a:xfrm>
          <a:prstGeom prst="rect">
            <a:avLst/>
          </a:pr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marL="1067152" indent="-1067152">
              <a:buSzPct val="100000"/>
              <a:buAutoNum type="arabicPeriod" startAt="1"/>
              <a:defRPr b="1" sz="6600">
                <a:latin typeface="Helvetica"/>
                <a:ea typeface="Helvetica"/>
                <a:cs typeface="Helvetica"/>
                <a:sym typeface="Helvetica"/>
              </a:defRPr>
            </a:lvl1pPr>
          </a:lstStyle>
          <a:p>
            <a:pPr/>
            <a:r>
              <a:t>3. Importante para a mobilização dos cristãos</a:t>
            </a:r>
          </a:p>
        </p:txBody>
      </p:sp>
      <p:pic>
        <p:nvPicPr>
          <p:cNvPr id="362" name="target.jpg"/>
          <p:cNvPicPr>
            <a:picLocks noChangeAspect="1"/>
          </p:cNvPicPr>
          <p:nvPr/>
        </p:nvPicPr>
        <p:blipFill>
          <a:blip r:embed="rId2">
            <a:extLst/>
          </a:blip>
          <a:srcRect l="14963" t="1648" r="15241" b="2437"/>
          <a:stretch>
            <a:fillRect/>
          </a:stretch>
        </p:blipFill>
        <p:spPr>
          <a:xfrm>
            <a:off x="3403424" y="284339"/>
            <a:ext cx="2706502" cy="2711733"/>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7" y="5"/>
                </a:moveTo>
                <a:cubicBezTo>
                  <a:pt x="10597" y="-3"/>
                  <a:pt x="10289" y="-1"/>
                  <a:pt x="9979" y="14"/>
                </a:cubicBezTo>
                <a:lnTo>
                  <a:pt x="9429" y="70"/>
                </a:lnTo>
                <a:cubicBezTo>
                  <a:pt x="7552" y="356"/>
                  <a:pt x="5583" y="1049"/>
                  <a:pt x="4196" y="2241"/>
                </a:cubicBezTo>
                <a:cubicBezTo>
                  <a:pt x="3200" y="2863"/>
                  <a:pt x="2385" y="3873"/>
                  <a:pt x="1772" y="4847"/>
                </a:cubicBezTo>
                <a:cubicBezTo>
                  <a:pt x="335" y="6772"/>
                  <a:pt x="-76" y="9183"/>
                  <a:pt x="11" y="11528"/>
                </a:cubicBezTo>
                <a:cubicBezTo>
                  <a:pt x="163" y="13623"/>
                  <a:pt x="1081" y="15607"/>
                  <a:pt x="2268" y="17228"/>
                </a:cubicBezTo>
                <a:cubicBezTo>
                  <a:pt x="2803" y="17737"/>
                  <a:pt x="3249" y="18339"/>
                  <a:pt x="3865" y="18749"/>
                </a:cubicBezTo>
                <a:cubicBezTo>
                  <a:pt x="4872" y="19720"/>
                  <a:pt x="6278" y="20345"/>
                  <a:pt x="7611" y="20811"/>
                </a:cubicBezTo>
                <a:cubicBezTo>
                  <a:pt x="10438" y="21597"/>
                  <a:pt x="13622" y="21361"/>
                  <a:pt x="16146" y="19834"/>
                </a:cubicBezTo>
                <a:cubicBezTo>
                  <a:pt x="17305" y="19273"/>
                  <a:pt x="18206" y="18416"/>
                  <a:pt x="19065" y="17502"/>
                </a:cubicBezTo>
                <a:cubicBezTo>
                  <a:pt x="19525" y="16777"/>
                  <a:pt x="20213" y="16040"/>
                  <a:pt x="20498" y="15166"/>
                </a:cubicBezTo>
                <a:cubicBezTo>
                  <a:pt x="21204" y="13930"/>
                  <a:pt x="21455" y="12538"/>
                  <a:pt x="21524" y="11126"/>
                </a:cubicBezTo>
                <a:lnTo>
                  <a:pt x="21524" y="9472"/>
                </a:lnTo>
                <a:cubicBezTo>
                  <a:pt x="21345" y="7715"/>
                  <a:pt x="20648" y="6098"/>
                  <a:pt x="19725" y="4630"/>
                </a:cubicBezTo>
                <a:cubicBezTo>
                  <a:pt x="19287" y="4199"/>
                  <a:pt x="19022" y="3572"/>
                  <a:pt x="18513" y="3274"/>
                </a:cubicBezTo>
                <a:cubicBezTo>
                  <a:pt x="18112" y="2730"/>
                  <a:pt x="17500" y="2353"/>
                  <a:pt x="16973" y="1915"/>
                </a:cubicBezTo>
                <a:cubicBezTo>
                  <a:pt x="15184" y="693"/>
                  <a:pt x="13070" y="62"/>
                  <a:pt x="10907" y="5"/>
                </a:cubicBezTo>
                <a:close/>
              </a:path>
            </a:pathLst>
          </a:custGeom>
          <a:ln w="12700">
            <a:miter lim="400000"/>
          </a:ln>
        </p:spPr>
      </p:pic>
      <p:pic>
        <p:nvPicPr>
          <p:cNvPr id="363" name="pasted-image.tif"/>
          <p:cNvPicPr>
            <a:picLocks noChangeAspect="1"/>
          </p:cNvPicPr>
          <p:nvPr/>
        </p:nvPicPr>
        <p:blipFill>
          <a:blip r:embed="rId3">
            <a:extLst/>
          </a:blip>
          <a:stretch>
            <a:fillRect/>
          </a:stretch>
        </p:blipFill>
        <p:spPr>
          <a:xfrm>
            <a:off x="6387911" y="4013428"/>
            <a:ext cx="11608178" cy="7725113"/>
          </a:xfrm>
          <a:prstGeom prst="rect">
            <a:avLst/>
          </a:prstGeom>
          <a:ln w="12700">
            <a:miter lim="400000"/>
          </a:ln>
        </p:spPr>
      </p:pic>
      <p:pic>
        <p:nvPicPr>
          <p:cNvPr id="364"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66" name="Shape 366"/>
          <p:cNvSpPr/>
          <p:nvPr/>
        </p:nvSpPr>
        <p:spPr>
          <a:xfrm>
            <a:off x="5810966" y="5281612"/>
            <a:ext cx="16454253" cy="3152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6600">
                <a:solidFill>
                  <a:srgbClr val="FFFFFF"/>
                </a:solidFill>
                <a:latin typeface="Helvetica"/>
                <a:ea typeface="Helvetica"/>
                <a:cs typeface="Helvetica"/>
                <a:sym typeface="Helvetica"/>
              </a:defRPr>
            </a:pPr>
            <a:r>
              <a:rPr b="0"/>
              <a:t>“</a:t>
            </a:r>
            <a:r>
              <a:t>Portanto ide, fazei discípulos de todas as nações, batizando-os em nome do Pai, e do Filho, e do Espírito Santo.</a:t>
            </a:r>
            <a:r>
              <a:rPr b="0"/>
              <a:t>…”</a:t>
            </a:r>
          </a:p>
        </p:txBody>
      </p:sp>
      <p:pic>
        <p:nvPicPr>
          <p:cNvPr id="367"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368" name="Shape 368"/>
          <p:cNvSpPr/>
          <p:nvPr/>
        </p:nvSpPr>
        <p:spPr>
          <a:xfrm>
            <a:off x="9365505" y="1163625"/>
            <a:ext cx="7571558"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Mateus 28:19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70" name="Shape 370"/>
          <p:cNvSpPr/>
          <p:nvPr/>
        </p:nvSpPr>
        <p:spPr>
          <a:xfrm>
            <a:off x="5333727" y="729322"/>
            <a:ext cx="15211769"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1. </a:t>
            </a:r>
            <a:r>
              <a:t>Os melhores instrumentos são os mais simples e fracos.</a:t>
            </a:r>
          </a:p>
        </p:txBody>
      </p:sp>
      <p:pic>
        <p:nvPicPr>
          <p:cNvPr id="371" name="target.jpg"/>
          <p:cNvPicPr>
            <a:picLocks noChangeAspect="1"/>
          </p:cNvPicPr>
          <p:nvPr/>
        </p:nvPicPr>
        <p:blipFill>
          <a:blip r:embed="rId2">
            <a:extLst/>
          </a:blip>
          <a:srcRect l="14965" t="1646" r="15249" b="2429"/>
          <a:stretch>
            <a:fillRect/>
          </a:stretch>
        </p:blipFill>
        <p:spPr>
          <a:xfrm>
            <a:off x="4277560" y="1214457"/>
            <a:ext cx="1176547" cy="1179127"/>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372" name="Shape 372"/>
          <p:cNvSpPr/>
          <p:nvPr/>
        </p:nvSpPr>
        <p:spPr>
          <a:xfrm>
            <a:off x="3944480" y="4171667"/>
            <a:ext cx="17025147"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a:t>
            </a:r>
            <a:r>
              <a:t>Deus usa o comum para fazer o incomum.</a:t>
            </a:r>
            <a:r>
              <a:t>”</a:t>
            </a:r>
          </a:p>
        </p:txBody>
      </p:sp>
      <p:sp>
        <p:nvSpPr>
          <p:cNvPr id="373" name="Shape 373"/>
          <p:cNvSpPr/>
          <p:nvPr/>
        </p:nvSpPr>
        <p:spPr>
          <a:xfrm>
            <a:off x="4133678" y="7045289"/>
            <a:ext cx="15211769" cy="415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Deus capacitou cada crente. E quando todos usam o seu talento, a igreja se torna uma força incomparável.</a:t>
            </a:r>
          </a:p>
        </p:txBody>
      </p:sp>
      <p:pic>
        <p:nvPicPr>
          <p:cNvPr id="374"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2"/>
                                        </p:tgtEl>
                                        <p:attrNameLst>
                                          <p:attrName>style.visibility</p:attrName>
                                        </p:attrNameLst>
                                      </p:cBhvr>
                                      <p:to>
                                        <p:strVal val="visible"/>
                                      </p:to>
                                    </p:set>
                                    <p:animEffect filter="dissolve" transition="in">
                                      <p:cBhvr>
                                        <p:cTn id="7" dur="600"/>
                                        <p:tgtEl>
                                          <p:spTgt spid="3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73"/>
                                        </p:tgtEl>
                                        <p:attrNameLst>
                                          <p:attrName>style.visibility</p:attrName>
                                        </p:attrNameLst>
                                      </p:cBhvr>
                                      <p:to>
                                        <p:strVal val="visible"/>
                                      </p:to>
                                    </p:set>
                                    <p:animEffect filter="dissolve" transition="in">
                                      <p:cBhvr>
                                        <p:cTn id="12" dur="6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1"/>
      <p:bldP build="whole" bldLvl="1" animBg="1" rev="0" advAuto="0" spid="373" grpId="2"/>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76" name="Shape 376"/>
          <p:cNvSpPr/>
          <p:nvPr/>
        </p:nvSpPr>
        <p:spPr>
          <a:xfrm>
            <a:off x="3733917" y="3255943"/>
            <a:ext cx="19489134" cy="415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6600">
                <a:solidFill>
                  <a:srgbClr val="FFFFFF"/>
                </a:solidFill>
                <a:latin typeface="Helvetica"/>
                <a:ea typeface="Helvetica"/>
                <a:cs typeface="Helvetica"/>
                <a:sym typeface="Helvetica"/>
              </a:defRPr>
            </a:pPr>
            <a:r>
              <a:t>“</a:t>
            </a:r>
            <a:r>
              <a:t>Então eles, vendo a ousadia de Pedro e João, e informados de que eram homens sem letras e indoutos, maravilharam-se e reconheceram que eles haviam estado com Jesus</a:t>
            </a:r>
            <a:r>
              <a:t>”</a:t>
            </a:r>
          </a:p>
        </p:txBody>
      </p:sp>
      <p:pic>
        <p:nvPicPr>
          <p:cNvPr id="377" name="pasted-image.tif"/>
          <p:cNvPicPr>
            <a:picLocks noChangeAspect="1"/>
          </p:cNvPicPr>
          <p:nvPr/>
        </p:nvPicPr>
        <p:blipFill>
          <a:blip r:embed="rId2">
            <a:extLst/>
          </a:blip>
          <a:stretch>
            <a:fillRect/>
          </a:stretch>
        </p:blipFill>
        <p:spPr>
          <a:xfrm>
            <a:off x="6565212" y="7942335"/>
            <a:ext cx="11253576" cy="5023918"/>
          </a:xfrm>
          <a:prstGeom prst="rect">
            <a:avLst/>
          </a:prstGeom>
          <a:ln w="12700">
            <a:miter lim="400000"/>
          </a:ln>
        </p:spPr>
      </p:pic>
      <p:pic>
        <p:nvPicPr>
          <p:cNvPr id="378"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
        <p:nvSpPr>
          <p:cNvPr id="379" name="Shape 379"/>
          <p:cNvSpPr/>
          <p:nvPr/>
        </p:nvSpPr>
        <p:spPr>
          <a:xfrm>
            <a:off x="9393138" y="626950"/>
            <a:ext cx="5597724"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Atos 4:13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60" name="target.jpg"/>
          <p:cNvPicPr>
            <a:picLocks noChangeAspect="1"/>
          </p:cNvPicPr>
          <p:nvPr/>
        </p:nvPicPr>
        <p:blipFill>
          <a:blip r:embed="rId2">
            <a:extLst/>
          </a:blip>
          <a:srcRect l="14956" t="1644" r="15248" b="2435"/>
          <a:stretch>
            <a:fillRect/>
          </a:stretch>
        </p:blipFill>
        <p:spPr>
          <a:xfrm>
            <a:off x="3588168" y="2301868"/>
            <a:ext cx="1985796" cy="1989777"/>
          </a:xfrm>
          <a:custGeom>
            <a:avLst/>
            <a:gdLst/>
            <a:ahLst/>
            <a:cxnLst>
              <a:cxn ang="0">
                <a:pos x="wd2" y="hd2"/>
              </a:cxn>
              <a:cxn ang="5400000">
                <a:pos x="wd2" y="hd2"/>
              </a:cxn>
              <a:cxn ang="10800000">
                <a:pos x="wd2" y="hd2"/>
              </a:cxn>
              <a:cxn ang="16200000">
                <a:pos x="wd2" y="hd2"/>
              </a:cxn>
            </a:cxnLst>
            <a:rect l="0" t="0" r="r" b="b"/>
            <a:pathLst>
              <a:path w="21524" h="21249" fill="norm" stroke="1" extrusionOk="0">
                <a:moveTo>
                  <a:pt x="10912" y="4"/>
                </a:moveTo>
                <a:cubicBezTo>
                  <a:pt x="10603" y="-4"/>
                  <a:pt x="10289" y="1"/>
                  <a:pt x="9978" y="17"/>
                </a:cubicBezTo>
                <a:lnTo>
                  <a:pt x="9432" y="72"/>
                </a:lnTo>
                <a:cubicBezTo>
                  <a:pt x="7555" y="357"/>
                  <a:pt x="5584" y="1050"/>
                  <a:pt x="4197" y="2242"/>
                </a:cubicBezTo>
                <a:cubicBezTo>
                  <a:pt x="3201" y="2864"/>
                  <a:pt x="2387" y="3874"/>
                  <a:pt x="1775" y="4848"/>
                </a:cubicBezTo>
                <a:cubicBezTo>
                  <a:pt x="337" y="6773"/>
                  <a:pt x="-76" y="9184"/>
                  <a:pt x="11" y="11528"/>
                </a:cubicBezTo>
                <a:cubicBezTo>
                  <a:pt x="163" y="13623"/>
                  <a:pt x="1082" y="15607"/>
                  <a:pt x="2270" y="17229"/>
                </a:cubicBezTo>
                <a:cubicBezTo>
                  <a:pt x="2805" y="17737"/>
                  <a:pt x="3250" y="18340"/>
                  <a:pt x="3866" y="18750"/>
                </a:cubicBezTo>
                <a:cubicBezTo>
                  <a:pt x="4873" y="19721"/>
                  <a:pt x="6279" y="20344"/>
                  <a:pt x="7612" y="20810"/>
                </a:cubicBezTo>
                <a:cubicBezTo>
                  <a:pt x="10439" y="21596"/>
                  <a:pt x="13627" y="21362"/>
                  <a:pt x="16151" y="19835"/>
                </a:cubicBezTo>
                <a:cubicBezTo>
                  <a:pt x="17310" y="19274"/>
                  <a:pt x="18209" y="18413"/>
                  <a:pt x="19068" y="17500"/>
                </a:cubicBezTo>
                <a:cubicBezTo>
                  <a:pt x="19527" y="16775"/>
                  <a:pt x="20215" y="16038"/>
                  <a:pt x="20500" y="15165"/>
                </a:cubicBezTo>
                <a:cubicBezTo>
                  <a:pt x="21202" y="13935"/>
                  <a:pt x="21453" y="12554"/>
                  <a:pt x="21524" y="11151"/>
                </a:cubicBezTo>
                <a:lnTo>
                  <a:pt x="21524" y="9494"/>
                </a:lnTo>
                <a:cubicBezTo>
                  <a:pt x="21349" y="7728"/>
                  <a:pt x="20657" y="6107"/>
                  <a:pt x="19730" y="4632"/>
                </a:cubicBezTo>
                <a:cubicBezTo>
                  <a:pt x="19292" y="4202"/>
                  <a:pt x="19027" y="3570"/>
                  <a:pt x="18517" y="3272"/>
                </a:cubicBezTo>
                <a:cubicBezTo>
                  <a:pt x="18116" y="2728"/>
                  <a:pt x="17500" y="2354"/>
                  <a:pt x="16973" y="1916"/>
                </a:cubicBezTo>
                <a:cubicBezTo>
                  <a:pt x="15184" y="694"/>
                  <a:pt x="13075" y="61"/>
                  <a:pt x="10912" y="4"/>
                </a:cubicBezTo>
                <a:close/>
              </a:path>
            </a:pathLst>
          </a:custGeom>
          <a:ln w="12700">
            <a:miter lim="400000"/>
          </a:ln>
        </p:spPr>
      </p:pic>
      <p:sp>
        <p:nvSpPr>
          <p:cNvPr id="161" name="Shape 161"/>
          <p:cNvSpPr/>
          <p:nvPr/>
        </p:nvSpPr>
        <p:spPr>
          <a:xfrm>
            <a:off x="5968680" y="1655762"/>
            <a:ext cx="15022584" cy="1040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642937">
              <a:defRPr b="1" sz="8400">
                <a:solidFill>
                  <a:srgbClr val="FFFFFF"/>
                </a:solidFill>
                <a:latin typeface="Helvetica"/>
                <a:ea typeface="Helvetica"/>
                <a:cs typeface="Helvetica"/>
                <a:sym typeface="Helvetica"/>
              </a:defRPr>
            </a:lvl1pPr>
          </a:lstStyle>
          <a:p>
            <a:pPr/>
            <a:r>
              <a:t>Tem um numero crescente de seguidores de Cristo que diriam “sim” para seu SALVADOR, mas “não” para sua NOIVA. Eles querem fazer parte de Cristo mas querem nada a ver com a igreja. </a:t>
            </a:r>
          </a:p>
        </p:txBody>
      </p:sp>
      <p:pic>
        <p:nvPicPr>
          <p:cNvPr id="162"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0"/>
                                        </p:tgtEl>
                                        <p:attrNameLst>
                                          <p:attrName>style.visibility</p:attrName>
                                        </p:attrNameLst>
                                      </p:cBhvr>
                                      <p:to>
                                        <p:strVal val="visible"/>
                                      </p:to>
                                    </p:set>
                                    <p:animEffect filter="dissolve" transition="in">
                                      <p:cBhvr>
                                        <p:cTn id="7" dur="1000"/>
                                        <p:tgtEl>
                                          <p:spTgt spid="16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61"/>
                                        </p:tgtEl>
                                        <p:attrNameLst>
                                          <p:attrName>style.visibility</p:attrName>
                                        </p:attrNameLst>
                                      </p:cBhvr>
                                      <p:to>
                                        <p:strVal val="visible"/>
                                      </p:to>
                                    </p:set>
                                    <p:animEffect filter="dissolve" transition="in">
                                      <p:cBhvr>
                                        <p:cTn id="11"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2"/>
      <p:bldP build="whole" bldLvl="1" animBg="1" rev="0" advAuto="0" spid="160"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81" name="Shape 381"/>
          <p:cNvSpPr/>
          <p:nvPr/>
        </p:nvSpPr>
        <p:spPr>
          <a:xfrm>
            <a:off x="5244498" y="5335813"/>
            <a:ext cx="16454253" cy="415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6600">
                <a:solidFill>
                  <a:srgbClr val="FFFFFF"/>
                </a:solidFill>
                <a:latin typeface="Helvetica"/>
                <a:ea typeface="Helvetica"/>
                <a:cs typeface="Helvetica"/>
                <a:sym typeface="Helvetica"/>
              </a:defRPr>
            </a:pPr>
            <a:r>
              <a:t>“</a:t>
            </a:r>
            <a:r>
              <a:t>Mas Deus escolheu as coisas loucas deste mundo para confundir as sábias; e Deus escolheu as coisas fracas deste mundo para confundir as fortes”.</a:t>
            </a:r>
          </a:p>
        </p:txBody>
      </p:sp>
      <p:pic>
        <p:nvPicPr>
          <p:cNvPr id="382"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383" name="Shape 383"/>
          <p:cNvSpPr/>
          <p:nvPr/>
        </p:nvSpPr>
        <p:spPr>
          <a:xfrm>
            <a:off x="8970348" y="1352448"/>
            <a:ext cx="8463286"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I Coríntios 1:27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85" name="Shape 385"/>
          <p:cNvSpPr/>
          <p:nvPr/>
        </p:nvSpPr>
        <p:spPr>
          <a:xfrm>
            <a:off x="5333727" y="729322"/>
            <a:ext cx="15211769"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2. </a:t>
            </a:r>
            <a:r>
              <a:t>A responsabilidade da liderança bíblica é equipar e mobilizar</a:t>
            </a:r>
          </a:p>
        </p:txBody>
      </p:sp>
      <p:pic>
        <p:nvPicPr>
          <p:cNvPr id="386" name="target.jpg"/>
          <p:cNvPicPr>
            <a:picLocks noChangeAspect="1"/>
          </p:cNvPicPr>
          <p:nvPr/>
        </p:nvPicPr>
        <p:blipFill>
          <a:blip r:embed="rId2">
            <a:extLst/>
          </a:blip>
          <a:srcRect l="14965" t="1646" r="15249" b="2429"/>
          <a:stretch>
            <a:fillRect/>
          </a:stretch>
        </p:blipFill>
        <p:spPr>
          <a:xfrm>
            <a:off x="4277560" y="1214457"/>
            <a:ext cx="1176547" cy="1179127"/>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387" name="pasted-image.tif"/>
          <p:cNvPicPr>
            <a:picLocks noChangeAspect="1"/>
          </p:cNvPicPr>
          <p:nvPr/>
        </p:nvPicPr>
        <p:blipFill>
          <a:blip r:embed="rId3">
            <a:extLst/>
          </a:blip>
          <a:stretch>
            <a:fillRect/>
          </a:stretch>
        </p:blipFill>
        <p:spPr>
          <a:xfrm>
            <a:off x="6387911" y="4013428"/>
            <a:ext cx="11608178" cy="7725113"/>
          </a:xfrm>
          <a:prstGeom prst="rect">
            <a:avLst/>
          </a:prstGeom>
          <a:ln w="12700">
            <a:miter lim="400000"/>
          </a:ln>
        </p:spPr>
      </p:pic>
      <p:pic>
        <p:nvPicPr>
          <p:cNvPr id="388"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90" name="Shape 390"/>
          <p:cNvSpPr/>
          <p:nvPr/>
        </p:nvSpPr>
        <p:spPr>
          <a:xfrm>
            <a:off x="5055675" y="4747923"/>
            <a:ext cx="16454253" cy="616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6600">
                <a:solidFill>
                  <a:srgbClr val="FFFFFF"/>
                </a:solidFill>
                <a:latin typeface="Helvetica"/>
                <a:ea typeface="Helvetica"/>
                <a:cs typeface="Helvetica"/>
                <a:sym typeface="Helvetica"/>
              </a:defRPr>
            </a:pPr>
            <a:r>
              <a:t>“</a:t>
            </a:r>
            <a:r>
              <a:t>E ele mesmo deu uns para apóstolos, e outros para profetas, e outros para evangelistas, e outros para pastores e doutores, Querendo o aperfeiçoamento dos santos, para a obra do ministério, para edificação do corpo de Cristo</a:t>
            </a:r>
            <a:r>
              <a:t>”</a:t>
            </a:r>
          </a:p>
        </p:txBody>
      </p:sp>
      <p:pic>
        <p:nvPicPr>
          <p:cNvPr id="391"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392" name="Shape 392"/>
          <p:cNvSpPr/>
          <p:nvPr/>
        </p:nvSpPr>
        <p:spPr>
          <a:xfrm>
            <a:off x="8968916" y="1541270"/>
            <a:ext cx="8424838"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Efésios 4:11-12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394" name="target.jpg"/>
          <p:cNvPicPr>
            <a:picLocks noChangeAspect="1"/>
          </p:cNvPicPr>
          <p:nvPr/>
        </p:nvPicPr>
        <p:blipFill>
          <a:blip r:embed="rId2">
            <a:extLst/>
          </a:blip>
          <a:srcRect l="14965" t="1646" r="15249" b="2429"/>
          <a:stretch>
            <a:fillRect/>
          </a:stretch>
        </p:blipFill>
        <p:spPr>
          <a:xfrm>
            <a:off x="3586997" y="4035975"/>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395" name="Shape 395"/>
          <p:cNvSpPr/>
          <p:nvPr/>
        </p:nvSpPr>
        <p:spPr>
          <a:xfrm>
            <a:off x="4427038" y="3666579"/>
            <a:ext cx="16305749"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A Igreja é o melhor campo de treinamento para o ministério.</a:t>
            </a:r>
          </a:p>
        </p:txBody>
      </p:sp>
      <p:sp>
        <p:nvSpPr>
          <p:cNvPr id="396" name="Shape 396"/>
          <p:cNvSpPr/>
          <p:nvPr/>
        </p:nvSpPr>
        <p:spPr>
          <a:xfrm>
            <a:off x="4515980" y="6652653"/>
            <a:ext cx="16127865" cy="5159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A igreja precisa assumir o papel principal de discipular e treinar seu povo para ministrar e liderar. Assim, o ministério da igreja será autossustentável e auto-reprodutivo. </a:t>
            </a:r>
          </a:p>
        </p:txBody>
      </p:sp>
      <p:pic>
        <p:nvPicPr>
          <p:cNvPr id="397" name="target.jpg"/>
          <p:cNvPicPr>
            <a:picLocks noChangeAspect="1"/>
          </p:cNvPicPr>
          <p:nvPr/>
        </p:nvPicPr>
        <p:blipFill>
          <a:blip r:embed="rId2">
            <a:extLst/>
          </a:blip>
          <a:srcRect l="14965" t="1646" r="15249" b="2429"/>
          <a:stretch>
            <a:fillRect/>
          </a:stretch>
        </p:blipFill>
        <p:spPr>
          <a:xfrm>
            <a:off x="3586997" y="6738051"/>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398" name="Shape 398"/>
          <p:cNvSpPr/>
          <p:nvPr/>
        </p:nvSpPr>
        <p:spPr>
          <a:xfrm>
            <a:off x="4190301" y="729322"/>
            <a:ext cx="15211769"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2. </a:t>
            </a:r>
            <a:r>
              <a:t>A responsabilidade da liderança bíblica é equipar e mobilizar</a:t>
            </a:r>
          </a:p>
        </p:txBody>
      </p:sp>
      <p:pic>
        <p:nvPicPr>
          <p:cNvPr id="399"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95"/>
                                        </p:tgtEl>
                                        <p:attrNameLst>
                                          <p:attrName>style.visibility</p:attrName>
                                        </p:attrNameLst>
                                      </p:cBhvr>
                                      <p:to>
                                        <p:strVal val="visible"/>
                                      </p:to>
                                    </p:set>
                                    <p:animEffect filter="dissolve" transition="in">
                                      <p:cBhvr>
                                        <p:cTn id="7" dur="6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96"/>
                                        </p:tgtEl>
                                        <p:attrNameLst>
                                          <p:attrName>style.visibility</p:attrName>
                                        </p:attrNameLst>
                                      </p:cBhvr>
                                      <p:to>
                                        <p:strVal val="visible"/>
                                      </p:to>
                                    </p:set>
                                    <p:animEffect filter="dissolve" transition="in">
                                      <p:cBhvr>
                                        <p:cTn id="12" dur="6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5" grpId="1"/>
      <p:bldP build="whole" bldLvl="1" animBg="1" rev="0" advAuto="0" spid="396"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401" name="target.jpg"/>
          <p:cNvPicPr>
            <a:picLocks noChangeAspect="1"/>
          </p:cNvPicPr>
          <p:nvPr/>
        </p:nvPicPr>
        <p:blipFill>
          <a:blip r:embed="rId2">
            <a:extLst/>
          </a:blip>
          <a:srcRect l="14965" t="1646" r="15249" b="2429"/>
          <a:stretch>
            <a:fillRect/>
          </a:stretch>
        </p:blipFill>
        <p:spPr>
          <a:xfrm>
            <a:off x="3428188" y="6268397"/>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402" name="Shape 402"/>
          <p:cNvSpPr/>
          <p:nvPr/>
        </p:nvSpPr>
        <p:spPr>
          <a:xfrm>
            <a:off x="4427038" y="3776662"/>
            <a:ext cx="16305749" cy="616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Quando Cristo instruiu seus seguidores a ir e fazer discípulos, Sua intenção não era para que eles simplesmente transmitissem seus conhecimentos, mas sim que eles provocassem uma completa mudança de propósitos. </a:t>
            </a:r>
          </a:p>
        </p:txBody>
      </p:sp>
      <p:sp>
        <p:nvSpPr>
          <p:cNvPr id="403" name="Shape 403"/>
          <p:cNvSpPr/>
          <p:nvPr/>
        </p:nvSpPr>
        <p:spPr>
          <a:xfrm>
            <a:off x="4190301" y="729322"/>
            <a:ext cx="15211769"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2. </a:t>
            </a:r>
            <a:r>
              <a:t>A responsabilidade da liderança bíblica é equipar e mobilizar</a:t>
            </a:r>
          </a:p>
        </p:txBody>
      </p:sp>
      <p:pic>
        <p:nvPicPr>
          <p:cNvPr id="404"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02"/>
                                        </p:tgtEl>
                                        <p:attrNameLst>
                                          <p:attrName>style.visibility</p:attrName>
                                        </p:attrNameLst>
                                      </p:cBhvr>
                                      <p:to>
                                        <p:strVal val="visible"/>
                                      </p:to>
                                    </p:set>
                                    <p:animEffect filter="dissolve" transition="in">
                                      <p:cBhvr>
                                        <p:cTn id="7" dur="6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406" name="target.jpg"/>
          <p:cNvPicPr>
            <a:picLocks noChangeAspect="1"/>
          </p:cNvPicPr>
          <p:nvPr/>
        </p:nvPicPr>
        <p:blipFill>
          <a:blip r:embed="rId2">
            <a:extLst/>
          </a:blip>
          <a:srcRect l="14965" t="1646" r="15249" b="2429"/>
          <a:stretch>
            <a:fillRect/>
          </a:stretch>
        </p:blipFill>
        <p:spPr>
          <a:xfrm>
            <a:off x="3745807" y="5886324"/>
            <a:ext cx="1176547" cy="1179127"/>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407" name="Shape 407"/>
          <p:cNvSpPr/>
          <p:nvPr/>
        </p:nvSpPr>
        <p:spPr>
          <a:xfrm>
            <a:off x="4190301" y="729322"/>
            <a:ext cx="15211769"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2. </a:t>
            </a:r>
            <a:r>
              <a:t>A responsabilidade da liderança bíblica é equipar e mobilizar</a:t>
            </a:r>
          </a:p>
        </p:txBody>
      </p:sp>
      <p:sp>
        <p:nvSpPr>
          <p:cNvPr id="408" name="Shape 408"/>
          <p:cNvSpPr/>
          <p:nvPr/>
        </p:nvSpPr>
        <p:spPr>
          <a:xfrm>
            <a:off x="4138585" y="3370380"/>
            <a:ext cx="16678543" cy="761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1285875" algn="l" defTabSz="642937">
              <a:tabLst>
                <a:tab pos="812800" algn="l"/>
                <a:tab pos="1638300" algn="l"/>
                <a:tab pos="2463800" algn="l"/>
                <a:tab pos="3276600" algn="l"/>
                <a:tab pos="4102100" algn="l"/>
                <a:tab pos="4927600" algn="l"/>
                <a:tab pos="5740400" algn="l"/>
                <a:tab pos="6565900" algn="l"/>
                <a:tab pos="7391400" algn="l"/>
                <a:tab pos="8204200" algn="l"/>
              </a:tabLst>
              <a:defRPr sz="7000">
                <a:solidFill>
                  <a:srgbClr val="FFFFFF"/>
                </a:solidFill>
                <a:uFill>
                  <a:solidFill>
                    <a:srgbClr val="000000"/>
                  </a:solidFill>
                </a:uFill>
                <a:latin typeface="Helvetica"/>
                <a:ea typeface="Helvetica"/>
                <a:cs typeface="Helvetica"/>
                <a:sym typeface="Helvetica"/>
              </a:defRPr>
            </a:lvl1pPr>
          </a:lstStyle>
          <a:p>
            <a:pPr/>
            <a:r>
              <a:t>A expectativa de Deus para cada crente é que eles sejam agentes de mudança em seu mundo, através do uso de seus dons e habilidades que Deus lhes deu. A liderança existe para mobilizar a igreja e conduzi-la para a ação.</a:t>
            </a:r>
          </a:p>
        </p:txBody>
      </p:sp>
      <p:pic>
        <p:nvPicPr>
          <p:cNvPr id="409"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11" name="Shape 411"/>
          <p:cNvSpPr/>
          <p:nvPr/>
        </p:nvSpPr>
        <p:spPr>
          <a:xfrm>
            <a:off x="5333727" y="1230972"/>
            <a:ext cx="15211769"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Exemplo: Aquila &amp; Priscilla</a:t>
            </a:r>
          </a:p>
        </p:txBody>
      </p:sp>
      <p:pic>
        <p:nvPicPr>
          <p:cNvPr id="412" name="pasted-image.tif"/>
          <p:cNvPicPr>
            <a:picLocks noChangeAspect="1"/>
          </p:cNvPicPr>
          <p:nvPr/>
        </p:nvPicPr>
        <p:blipFill>
          <a:blip r:embed="rId2">
            <a:extLst/>
          </a:blip>
          <a:stretch>
            <a:fillRect/>
          </a:stretch>
        </p:blipFill>
        <p:spPr>
          <a:xfrm>
            <a:off x="5044917" y="2877119"/>
            <a:ext cx="14294166" cy="8912153"/>
          </a:xfrm>
          <a:prstGeom prst="rect">
            <a:avLst/>
          </a:prstGeom>
          <a:ln w="12700">
            <a:miter lim="400000"/>
          </a:ln>
        </p:spPr>
      </p:pic>
      <p:pic>
        <p:nvPicPr>
          <p:cNvPr id="413"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15" name="Shape 415"/>
          <p:cNvSpPr/>
          <p:nvPr/>
        </p:nvSpPr>
        <p:spPr>
          <a:xfrm>
            <a:off x="4728176" y="437469"/>
            <a:ext cx="14927648" cy="2405156"/>
          </a:xfrm>
          <a:prstGeom prst="rect">
            <a:avLst/>
          </a:prstGeom>
          <a:solidFill>
            <a:srgbClr val="FFFFFF"/>
          </a:solidFill>
          <a:ln w="50800">
            <a:solidFill>
              <a:srgbClr val="000000"/>
            </a:solid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marL="1072444" indent="-1072444">
              <a:buSzPct val="100000"/>
              <a:buAutoNum type="arabicPeriod" startAt="1"/>
              <a:defRPr b="1" sz="7600">
                <a:latin typeface="Helvetica"/>
                <a:ea typeface="Helvetica"/>
                <a:cs typeface="Helvetica"/>
                <a:sym typeface="Helvetica"/>
              </a:defRPr>
            </a:lvl1pPr>
          </a:lstStyle>
          <a:p>
            <a:pPr/>
            <a:r>
              <a:t>4. Importante para a multiplicação de igrejas</a:t>
            </a:r>
          </a:p>
        </p:txBody>
      </p:sp>
      <p:pic>
        <p:nvPicPr>
          <p:cNvPr id="416" name="target.jpg"/>
          <p:cNvPicPr>
            <a:picLocks noChangeAspect="1"/>
          </p:cNvPicPr>
          <p:nvPr/>
        </p:nvPicPr>
        <p:blipFill>
          <a:blip r:embed="rId2">
            <a:extLst/>
          </a:blip>
          <a:srcRect l="14963" t="1648" r="15241" b="2437"/>
          <a:stretch>
            <a:fillRect/>
          </a:stretch>
        </p:blipFill>
        <p:spPr>
          <a:xfrm>
            <a:off x="3403424" y="284339"/>
            <a:ext cx="2706502" cy="2711733"/>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7" y="5"/>
                </a:moveTo>
                <a:cubicBezTo>
                  <a:pt x="10597" y="-3"/>
                  <a:pt x="10289" y="-1"/>
                  <a:pt x="9979" y="14"/>
                </a:cubicBezTo>
                <a:lnTo>
                  <a:pt x="9429" y="70"/>
                </a:lnTo>
                <a:cubicBezTo>
                  <a:pt x="7552" y="356"/>
                  <a:pt x="5583" y="1049"/>
                  <a:pt x="4196" y="2241"/>
                </a:cubicBezTo>
                <a:cubicBezTo>
                  <a:pt x="3200" y="2863"/>
                  <a:pt x="2385" y="3873"/>
                  <a:pt x="1772" y="4847"/>
                </a:cubicBezTo>
                <a:cubicBezTo>
                  <a:pt x="335" y="6772"/>
                  <a:pt x="-76" y="9183"/>
                  <a:pt x="11" y="11528"/>
                </a:cubicBezTo>
                <a:cubicBezTo>
                  <a:pt x="163" y="13623"/>
                  <a:pt x="1081" y="15607"/>
                  <a:pt x="2268" y="17228"/>
                </a:cubicBezTo>
                <a:cubicBezTo>
                  <a:pt x="2803" y="17737"/>
                  <a:pt x="3249" y="18339"/>
                  <a:pt x="3865" y="18749"/>
                </a:cubicBezTo>
                <a:cubicBezTo>
                  <a:pt x="4872" y="19720"/>
                  <a:pt x="6278" y="20345"/>
                  <a:pt x="7611" y="20811"/>
                </a:cubicBezTo>
                <a:cubicBezTo>
                  <a:pt x="10438" y="21597"/>
                  <a:pt x="13622" y="21361"/>
                  <a:pt x="16146" y="19834"/>
                </a:cubicBezTo>
                <a:cubicBezTo>
                  <a:pt x="17305" y="19273"/>
                  <a:pt x="18206" y="18416"/>
                  <a:pt x="19065" y="17502"/>
                </a:cubicBezTo>
                <a:cubicBezTo>
                  <a:pt x="19525" y="16777"/>
                  <a:pt x="20213" y="16040"/>
                  <a:pt x="20498" y="15166"/>
                </a:cubicBezTo>
                <a:cubicBezTo>
                  <a:pt x="21204" y="13930"/>
                  <a:pt x="21455" y="12538"/>
                  <a:pt x="21524" y="11126"/>
                </a:cubicBezTo>
                <a:lnTo>
                  <a:pt x="21524" y="9472"/>
                </a:lnTo>
                <a:cubicBezTo>
                  <a:pt x="21345" y="7715"/>
                  <a:pt x="20648" y="6098"/>
                  <a:pt x="19725" y="4630"/>
                </a:cubicBezTo>
                <a:cubicBezTo>
                  <a:pt x="19287" y="4199"/>
                  <a:pt x="19022" y="3572"/>
                  <a:pt x="18513" y="3274"/>
                </a:cubicBezTo>
                <a:cubicBezTo>
                  <a:pt x="18112" y="2730"/>
                  <a:pt x="17500" y="2353"/>
                  <a:pt x="16973" y="1915"/>
                </a:cubicBezTo>
                <a:cubicBezTo>
                  <a:pt x="15184" y="693"/>
                  <a:pt x="13070" y="62"/>
                  <a:pt x="10907" y="5"/>
                </a:cubicBezTo>
                <a:close/>
              </a:path>
            </a:pathLst>
          </a:custGeom>
          <a:ln w="12700">
            <a:miter lim="400000"/>
          </a:ln>
        </p:spPr>
      </p:pic>
      <p:pic>
        <p:nvPicPr>
          <p:cNvPr id="417" name="pasted-image.tif"/>
          <p:cNvPicPr>
            <a:picLocks noChangeAspect="1"/>
          </p:cNvPicPr>
          <p:nvPr/>
        </p:nvPicPr>
        <p:blipFill>
          <a:blip r:embed="rId3">
            <a:extLst/>
          </a:blip>
          <a:stretch>
            <a:fillRect/>
          </a:stretch>
        </p:blipFill>
        <p:spPr>
          <a:xfrm>
            <a:off x="6438156" y="3803961"/>
            <a:ext cx="11507688" cy="7258695"/>
          </a:xfrm>
          <a:prstGeom prst="rect">
            <a:avLst/>
          </a:prstGeom>
          <a:ln w="12700">
            <a:miter lim="400000"/>
          </a:ln>
        </p:spPr>
      </p:pic>
      <p:pic>
        <p:nvPicPr>
          <p:cNvPr id="418"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20" name="Shape 420"/>
          <p:cNvSpPr/>
          <p:nvPr/>
        </p:nvSpPr>
        <p:spPr>
          <a:xfrm>
            <a:off x="3124128" y="1230972"/>
            <a:ext cx="16706993"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Introdução</a:t>
            </a:r>
          </a:p>
        </p:txBody>
      </p:sp>
      <p:pic>
        <p:nvPicPr>
          <p:cNvPr id="421" name="target.jpg"/>
          <p:cNvPicPr>
            <a:picLocks noChangeAspect="1"/>
          </p:cNvPicPr>
          <p:nvPr/>
        </p:nvPicPr>
        <p:blipFill>
          <a:blip r:embed="rId2">
            <a:extLst/>
          </a:blip>
          <a:srcRect l="14965" t="1646" r="15249" b="2429"/>
          <a:stretch>
            <a:fillRect/>
          </a:stretch>
        </p:blipFill>
        <p:spPr>
          <a:xfrm>
            <a:off x="3586997" y="3297787"/>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422" name="Shape 422"/>
          <p:cNvSpPr/>
          <p:nvPr/>
        </p:nvSpPr>
        <p:spPr>
          <a:xfrm>
            <a:off x="4427038" y="3314303"/>
            <a:ext cx="16305749"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As igrejas servem para plantar igrejas</a:t>
            </a:r>
          </a:p>
        </p:txBody>
      </p:sp>
      <p:sp>
        <p:nvSpPr>
          <p:cNvPr id="423" name="Shape 423"/>
          <p:cNvSpPr/>
          <p:nvPr/>
        </p:nvSpPr>
        <p:spPr>
          <a:xfrm>
            <a:off x="4515980" y="6151003"/>
            <a:ext cx="16127865" cy="616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O poder do evangelho se estende para fora da igreja local. Este poder sobrenatural que resulta de homens e mulheres resgatados deve ter como finalidade a formação de novas comunidades locais de crentes. </a:t>
            </a:r>
          </a:p>
        </p:txBody>
      </p:sp>
      <p:pic>
        <p:nvPicPr>
          <p:cNvPr id="424" name="target.jpg"/>
          <p:cNvPicPr>
            <a:picLocks noChangeAspect="1"/>
          </p:cNvPicPr>
          <p:nvPr/>
        </p:nvPicPr>
        <p:blipFill>
          <a:blip r:embed="rId2">
            <a:extLst/>
          </a:blip>
          <a:srcRect l="14965" t="1646" r="15249" b="2429"/>
          <a:stretch>
            <a:fillRect/>
          </a:stretch>
        </p:blipFill>
        <p:spPr>
          <a:xfrm>
            <a:off x="3586997" y="6268397"/>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425"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22"/>
                                        </p:tgtEl>
                                        <p:attrNameLst>
                                          <p:attrName>style.visibility</p:attrName>
                                        </p:attrNameLst>
                                      </p:cBhvr>
                                      <p:to>
                                        <p:strVal val="visible"/>
                                      </p:to>
                                    </p:set>
                                    <p:animEffect filter="dissolve" transition="in">
                                      <p:cBhvr>
                                        <p:cTn id="7" dur="6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23"/>
                                        </p:tgtEl>
                                        <p:attrNameLst>
                                          <p:attrName>style.visibility</p:attrName>
                                        </p:attrNameLst>
                                      </p:cBhvr>
                                      <p:to>
                                        <p:strVal val="visible"/>
                                      </p:to>
                                    </p:set>
                                    <p:animEffect filter="dissolve" transition="in">
                                      <p:cBhvr>
                                        <p:cTn id="12" dur="6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3" grpId="2"/>
      <p:bldP build="whole" bldLvl="1" animBg="1" rev="0" advAuto="0" spid="422"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27" name="Shape 427"/>
          <p:cNvSpPr/>
          <p:nvPr/>
        </p:nvSpPr>
        <p:spPr>
          <a:xfrm>
            <a:off x="4564736" y="5243894"/>
            <a:ext cx="18220187" cy="501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8000">
                <a:solidFill>
                  <a:srgbClr val="FFFFFF"/>
                </a:solidFill>
                <a:latin typeface="Helvetica"/>
                <a:ea typeface="Helvetica"/>
                <a:cs typeface="Helvetica"/>
                <a:sym typeface="Helvetica"/>
              </a:defRPr>
            </a:pPr>
            <a:r>
              <a:t>“</a:t>
            </a:r>
            <a:r>
              <a:t>Pois também eu te digo que tu és Pedro, e sobre esta pedra edificarei a minha igreja, e as portas do inferno não prevalecerão contra ela”</a:t>
            </a:r>
            <a:r>
              <a:t>.</a:t>
            </a:r>
          </a:p>
        </p:txBody>
      </p:sp>
      <p:pic>
        <p:nvPicPr>
          <p:cNvPr id="428"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429" name="Shape 429"/>
          <p:cNvSpPr/>
          <p:nvPr/>
        </p:nvSpPr>
        <p:spPr>
          <a:xfrm>
            <a:off x="10050901" y="1314683"/>
            <a:ext cx="7247857"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Mateus 16:18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64" name="pasted-image.tif"/>
          <p:cNvPicPr>
            <a:picLocks noChangeAspect="1"/>
          </p:cNvPicPr>
          <p:nvPr/>
        </p:nvPicPr>
        <p:blipFill>
          <a:blip r:embed="rId2">
            <a:extLst/>
          </a:blip>
          <a:srcRect l="0" t="0" r="0" b="8305"/>
          <a:stretch>
            <a:fillRect/>
          </a:stretch>
        </p:blipFill>
        <p:spPr>
          <a:xfrm>
            <a:off x="4712828" y="0"/>
            <a:ext cx="14958438" cy="13716059"/>
          </a:xfrm>
          <a:prstGeom prst="rect">
            <a:avLst/>
          </a:prstGeom>
          <a:ln w="12700">
            <a:miter lim="400000"/>
          </a:ln>
        </p:spPr>
      </p:pic>
      <p:sp>
        <p:nvSpPr>
          <p:cNvPr id="165" name="Shape 165"/>
          <p:cNvSpPr/>
          <p:nvPr/>
        </p:nvSpPr>
        <p:spPr>
          <a:xfrm>
            <a:off x="4262561" y="11723282"/>
            <a:ext cx="15858878" cy="1235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7200">
                <a:solidFill>
                  <a:srgbClr val="FFFFFF"/>
                </a:solidFill>
                <a:latin typeface="Helvetica"/>
                <a:ea typeface="Helvetica"/>
                <a:cs typeface="Helvetica"/>
                <a:sym typeface="Helvetica"/>
              </a:defRPr>
            </a:lvl1pPr>
          </a:lstStyle>
          <a:p>
            <a:pPr/>
            <a:r>
              <a:t>Espiritualidade é uma coisa pessoal</a:t>
            </a:r>
          </a:p>
        </p:txBody>
      </p:sp>
      <p:pic>
        <p:nvPicPr>
          <p:cNvPr id="166"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31" name="Shape 431"/>
          <p:cNvSpPr/>
          <p:nvPr/>
        </p:nvSpPr>
        <p:spPr>
          <a:xfrm>
            <a:off x="3124128" y="1230972"/>
            <a:ext cx="16706993"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A Missão</a:t>
            </a:r>
          </a:p>
        </p:txBody>
      </p:sp>
      <p:pic>
        <p:nvPicPr>
          <p:cNvPr id="432" name="target.jpg"/>
          <p:cNvPicPr>
            <a:picLocks noChangeAspect="1"/>
          </p:cNvPicPr>
          <p:nvPr/>
        </p:nvPicPr>
        <p:blipFill>
          <a:blip r:embed="rId2">
            <a:extLst/>
          </a:blip>
          <a:srcRect l="14965" t="1646" r="15249" b="2429"/>
          <a:stretch>
            <a:fillRect/>
          </a:stretch>
        </p:blipFill>
        <p:spPr>
          <a:xfrm>
            <a:off x="3586997" y="3297787"/>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433" name="Shape 433"/>
          <p:cNvSpPr/>
          <p:nvPr/>
        </p:nvSpPr>
        <p:spPr>
          <a:xfrm>
            <a:off x="4427038" y="2812653"/>
            <a:ext cx="16305749"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O plano era sempre para alcançar o mundo através da igreja local. </a:t>
            </a:r>
          </a:p>
        </p:txBody>
      </p:sp>
      <p:sp>
        <p:nvSpPr>
          <p:cNvPr id="434" name="Shape 434"/>
          <p:cNvSpPr/>
          <p:nvPr/>
        </p:nvSpPr>
        <p:spPr>
          <a:xfrm>
            <a:off x="4515980" y="5578026"/>
            <a:ext cx="16127865" cy="415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Compreender isto nos ajuda a ver a necessidade de estarmos sempre envolvidos na edificação de novas igrejas locais, em todo o mundo.</a:t>
            </a:r>
          </a:p>
        </p:txBody>
      </p:sp>
      <p:pic>
        <p:nvPicPr>
          <p:cNvPr id="435" name="target.jpg"/>
          <p:cNvPicPr>
            <a:picLocks noChangeAspect="1"/>
          </p:cNvPicPr>
          <p:nvPr/>
        </p:nvPicPr>
        <p:blipFill>
          <a:blip r:embed="rId2">
            <a:extLst/>
          </a:blip>
          <a:srcRect l="14965" t="1646" r="15249" b="2429"/>
          <a:stretch>
            <a:fillRect/>
          </a:stretch>
        </p:blipFill>
        <p:spPr>
          <a:xfrm>
            <a:off x="3586997" y="6807657"/>
            <a:ext cx="1176548" cy="1179127"/>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pic>
        <p:nvPicPr>
          <p:cNvPr id="436" name="target.jpg"/>
          <p:cNvPicPr>
            <a:picLocks noChangeAspect="1"/>
          </p:cNvPicPr>
          <p:nvPr/>
        </p:nvPicPr>
        <p:blipFill>
          <a:blip r:embed="rId2">
            <a:extLst/>
          </a:blip>
          <a:srcRect l="14965" t="1646" r="15249" b="2429"/>
          <a:stretch>
            <a:fillRect/>
          </a:stretch>
        </p:blipFill>
        <p:spPr>
          <a:xfrm>
            <a:off x="3586997" y="10835134"/>
            <a:ext cx="1176548" cy="1179128"/>
          </a:xfrm>
          <a:custGeom>
            <a:avLst/>
            <a:gdLst/>
            <a:ahLst/>
            <a:cxnLst>
              <a:cxn ang="0">
                <a:pos x="wd2" y="hd2"/>
              </a:cxn>
              <a:cxn ang="5400000">
                <a:pos x="wd2" y="hd2"/>
              </a:cxn>
              <a:cxn ang="10800000">
                <a:pos x="wd2" y="hd2"/>
              </a:cxn>
              <a:cxn ang="16200000">
                <a:pos x="wd2" y="hd2"/>
              </a:cxn>
            </a:cxnLst>
            <a:rect l="0" t="0" r="r" b="b"/>
            <a:pathLst>
              <a:path w="21524" h="21250" fill="norm" stroke="1" extrusionOk="0">
                <a:moveTo>
                  <a:pt x="10909" y="3"/>
                </a:moveTo>
                <a:cubicBezTo>
                  <a:pt x="10600" y="-5"/>
                  <a:pt x="10290" y="2"/>
                  <a:pt x="9980" y="17"/>
                </a:cubicBezTo>
                <a:lnTo>
                  <a:pt x="9428" y="67"/>
                </a:lnTo>
                <a:cubicBezTo>
                  <a:pt x="7551" y="353"/>
                  <a:pt x="5580" y="1050"/>
                  <a:pt x="4193" y="2242"/>
                </a:cubicBezTo>
                <a:cubicBezTo>
                  <a:pt x="3197" y="2864"/>
                  <a:pt x="2388" y="3870"/>
                  <a:pt x="1776" y="4845"/>
                </a:cubicBezTo>
                <a:cubicBezTo>
                  <a:pt x="338" y="6770"/>
                  <a:pt x="-76" y="9181"/>
                  <a:pt x="11" y="11525"/>
                </a:cubicBezTo>
                <a:cubicBezTo>
                  <a:pt x="164" y="13621"/>
                  <a:pt x="1082" y="15604"/>
                  <a:pt x="2269" y="17226"/>
                </a:cubicBezTo>
                <a:cubicBezTo>
                  <a:pt x="2804" y="17734"/>
                  <a:pt x="3251" y="18339"/>
                  <a:pt x="3867" y="18749"/>
                </a:cubicBezTo>
                <a:cubicBezTo>
                  <a:pt x="4874" y="19720"/>
                  <a:pt x="6280" y="20343"/>
                  <a:pt x="7613" y="20809"/>
                </a:cubicBezTo>
                <a:cubicBezTo>
                  <a:pt x="10440" y="21595"/>
                  <a:pt x="13627" y="21363"/>
                  <a:pt x="16151" y="19836"/>
                </a:cubicBezTo>
                <a:cubicBezTo>
                  <a:pt x="17310" y="19275"/>
                  <a:pt x="18211" y="18411"/>
                  <a:pt x="19070" y="17498"/>
                </a:cubicBezTo>
                <a:cubicBezTo>
                  <a:pt x="19529" y="16773"/>
                  <a:pt x="20215" y="16039"/>
                  <a:pt x="20500" y="15166"/>
                </a:cubicBezTo>
                <a:cubicBezTo>
                  <a:pt x="21205" y="13931"/>
                  <a:pt x="21454" y="12541"/>
                  <a:pt x="21524" y="11132"/>
                </a:cubicBezTo>
                <a:lnTo>
                  <a:pt x="21524" y="9487"/>
                </a:lnTo>
                <a:cubicBezTo>
                  <a:pt x="21348" y="7723"/>
                  <a:pt x="20657" y="6104"/>
                  <a:pt x="19731" y="4631"/>
                </a:cubicBezTo>
                <a:cubicBezTo>
                  <a:pt x="19292" y="4200"/>
                  <a:pt x="19028" y="3570"/>
                  <a:pt x="18518" y="3272"/>
                </a:cubicBezTo>
                <a:cubicBezTo>
                  <a:pt x="18117" y="2728"/>
                  <a:pt x="17499" y="2352"/>
                  <a:pt x="16972" y="1913"/>
                </a:cubicBezTo>
                <a:cubicBezTo>
                  <a:pt x="15183" y="691"/>
                  <a:pt x="13073" y="60"/>
                  <a:pt x="10909" y="3"/>
                </a:cubicBezTo>
                <a:close/>
              </a:path>
            </a:pathLst>
          </a:custGeom>
          <a:ln w="12700">
            <a:miter lim="400000"/>
          </a:ln>
        </p:spPr>
      </p:pic>
      <p:sp>
        <p:nvSpPr>
          <p:cNvPr id="437" name="Shape 437"/>
          <p:cNvSpPr/>
          <p:nvPr/>
        </p:nvSpPr>
        <p:spPr>
          <a:xfrm>
            <a:off x="4515980" y="10349999"/>
            <a:ext cx="16127865"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sz="6600">
                <a:solidFill>
                  <a:srgbClr val="FFFFFF"/>
                </a:solidFill>
                <a:latin typeface="Helvetica"/>
                <a:ea typeface="Helvetica"/>
                <a:cs typeface="Helvetica"/>
                <a:sym typeface="Helvetica"/>
              </a:defRPr>
            </a:pPr>
            <a:r>
              <a:t>Vemos o exemplo disso em Áquila e Priscila.</a:t>
            </a:r>
          </a:p>
        </p:txBody>
      </p:sp>
      <p:pic>
        <p:nvPicPr>
          <p:cNvPr id="438"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3"/>
                                        </p:tgtEl>
                                        <p:attrNameLst>
                                          <p:attrName>style.visibility</p:attrName>
                                        </p:attrNameLst>
                                      </p:cBhvr>
                                      <p:to>
                                        <p:strVal val="visible"/>
                                      </p:to>
                                    </p:set>
                                    <p:animEffect filter="dissolve" transition="in">
                                      <p:cBhvr>
                                        <p:cTn id="7" dur="600"/>
                                        <p:tgtEl>
                                          <p:spTgt spid="43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34"/>
                                        </p:tgtEl>
                                        <p:attrNameLst>
                                          <p:attrName>style.visibility</p:attrName>
                                        </p:attrNameLst>
                                      </p:cBhvr>
                                      <p:to>
                                        <p:strVal val="visible"/>
                                      </p:to>
                                    </p:set>
                                    <p:animEffect filter="dissolve" transition="in">
                                      <p:cBhvr>
                                        <p:cTn id="12" dur="600"/>
                                        <p:tgtEl>
                                          <p:spTgt spid="43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37"/>
                                        </p:tgtEl>
                                        <p:attrNameLst>
                                          <p:attrName>style.visibility</p:attrName>
                                        </p:attrNameLst>
                                      </p:cBhvr>
                                      <p:to>
                                        <p:strVal val="visible"/>
                                      </p:to>
                                    </p:set>
                                    <p:animEffect filter="dissolve" transition="in">
                                      <p:cBhvr>
                                        <p:cTn id="17" dur="6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3"/>
      <p:bldP build="whole" bldLvl="1" animBg="1" rev="0" advAuto="0" spid="433" grpId="1"/>
      <p:bldP build="whole" bldLvl="1" animBg="1" rev="0" advAuto="0" spid="434" grpId="2"/>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40" name="Shape 440"/>
          <p:cNvSpPr/>
          <p:nvPr/>
        </p:nvSpPr>
        <p:spPr>
          <a:xfrm>
            <a:off x="5773201" y="5394952"/>
            <a:ext cx="16454253" cy="501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8000">
                <a:solidFill>
                  <a:srgbClr val="FFFFFF"/>
                </a:solidFill>
                <a:latin typeface="Helvetica"/>
                <a:ea typeface="Helvetica"/>
                <a:cs typeface="Helvetica"/>
                <a:sym typeface="Helvetica"/>
              </a:defRPr>
            </a:pPr>
            <a:r>
              <a:t>“</a:t>
            </a:r>
            <a:r>
              <a:t>As igrejas da Ásia vos saúdam. Saúdam-vos afetuosamente no Senhor Áquila e Priscila, com a igreja que está em sua casa</a:t>
            </a:r>
            <a:r>
              <a:t>”. </a:t>
            </a:r>
          </a:p>
        </p:txBody>
      </p:sp>
      <p:pic>
        <p:nvPicPr>
          <p:cNvPr id="441"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
        <p:nvSpPr>
          <p:cNvPr id="442" name="Shape 442"/>
          <p:cNvSpPr/>
          <p:nvPr/>
        </p:nvSpPr>
        <p:spPr>
          <a:xfrm>
            <a:off x="9704193" y="2239962"/>
            <a:ext cx="8592270" cy="2098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sz="10000">
                <a:solidFill>
                  <a:srgbClr val="FFFFFF"/>
                </a:solidFill>
                <a:latin typeface="Papyrus"/>
                <a:ea typeface="Papyrus"/>
                <a:cs typeface="Papyrus"/>
                <a:sym typeface="Papyrus"/>
              </a:defRPr>
            </a:lvl1pPr>
          </a:lstStyle>
          <a:p>
            <a:pPr/>
            <a:r>
              <a:t>1 Coríntios 16:9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44" name="Shape 444"/>
          <p:cNvSpPr/>
          <p:nvPr/>
        </p:nvSpPr>
        <p:spPr>
          <a:xfrm>
            <a:off x="3733917" y="782240"/>
            <a:ext cx="16454253" cy="1054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just" defTabSz="642937">
              <a:tabLst>
                <a:tab pos="812800" algn="l"/>
                <a:tab pos="1638300" algn="l"/>
                <a:tab pos="2463800" algn="l"/>
                <a:tab pos="3276600" algn="l"/>
                <a:tab pos="4102100" algn="l"/>
                <a:tab pos="4927600" algn="l"/>
                <a:tab pos="5740400" algn="l"/>
                <a:tab pos="6565900" algn="l"/>
                <a:tab pos="7391400" algn="l"/>
                <a:tab pos="8204200" algn="l"/>
              </a:tabLst>
              <a:defRPr b="1" sz="7600">
                <a:solidFill>
                  <a:srgbClr val="FFFFFF"/>
                </a:solidFill>
                <a:uFill>
                  <a:solidFill>
                    <a:srgbClr val="000000"/>
                  </a:solidFill>
                </a:uFill>
                <a:latin typeface="Helvetica"/>
                <a:ea typeface="Helvetica"/>
                <a:cs typeface="Helvetica"/>
                <a:sym typeface="Helvetica"/>
              </a:defRPr>
            </a:pPr>
            <a:r>
              <a:t>O evangelho alcançou o mundo inteiro com a sua mensagem, mobilizando homens e mulheres como plantadores de igrejas. Eles começaram as igrejas locais em suas casas. </a:t>
            </a:r>
          </a:p>
          <a:p>
            <a:pPr algn="just" defTabSz="642937">
              <a:tabLst>
                <a:tab pos="812800" algn="l"/>
                <a:tab pos="1638300" algn="l"/>
                <a:tab pos="2463800" algn="l"/>
                <a:tab pos="3276600" algn="l"/>
                <a:tab pos="4102100" algn="l"/>
                <a:tab pos="4927600" algn="l"/>
                <a:tab pos="5740400" algn="l"/>
                <a:tab pos="6565900" algn="l"/>
                <a:tab pos="7391400" algn="l"/>
                <a:tab pos="8204200" algn="l"/>
              </a:tabLst>
              <a:defRPr b="1" sz="7600">
                <a:solidFill>
                  <a:srgbClr val="FFFFFF"/>
                </a:solidFill>
                <a:uFill>
                  <a:solidFill>
                    <a:srgbClr val="000000"/>
                  </a:solidFill>
                </a:uFill>
                <a:latin typeface="Helvetica"/>
                <a:ea typeface="Helvetica"/>
                <a:cs typeface="Helvetica"/>
                <a:sym typeface="Helvetica"/>
              </a:defRPr>
            </a:pPr>
          </a:p>
          <a:p>
            <a:pPr algn="just" defTabSz="642937">
              <a:tabLst>
                <a:tab pos="812800" algn="l"/>
                <a:tab pos="1638300" algn="l"/>
                <a:tab pos="2463800" algn="l"/>
                <a:tab pos="3276600" algn="l"/>
                <a:tab pos="4102100" algn="l"/>
                <a:tab pos="4927600" algn="l"/>
                <a:tab pos="5740400" algn="l"/>
                <a:tab pos="6565900" algn="l"/>
                <a:tab pos="7391400" algn="l"/>
                <a:tab pos="8204200" algn="l"/>
              </a:tabLst>
              <a:defRPr b="1" sz="7600">
                <a:solidFill>
                  <a:srgbClr val="FFFFFF"/>
                </a:solidFill>
                <a:uFill>
                  <a:solidFill>
                    <a:srgbClr val="000000"/>
                  </a:solidFill>
                </a:uFill>
                <a:latin typeface="Helvetica"/>
                <a:ea typeface="Helvetica"/>
                <a:cs typeface="Helvetica"/>
                <a:sym typeface="Helvetica"/>
              </a:defRPr>
            </a:pPr>
            <a:r>
              <a:t>Este foi um padrão bíblico e deve ser seguido hoje</a:t>
            </a:r>
            <a:r>
              <a:t>.</a:t>
            </a:r>
            <a:r>
              <a:t> </a:t>
            </a:r>
          </a:p>
        </p:txBody>
      </p:sp>
      <p:pic>
        <p:nvPicPr>
          <p:cNvPr id="445" name="Screenshot 2016-11-04 09.38.47.png"/>
          <p:cNvPicPr>
            <a:picLocks noChangeAspect="1"/>
          </p:cNvPicPr>
          <p:nvPr/>
        </p:nvPicPr>
        <p:blipFill>
          <a:blip r:embed="rId2">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7" name="pasted-image.tif"/>
          <p:cNvPicPr>
            <a:picLocks noChangeAspect="1"/>
          </p:cNvPicPr>
          <p:nvPr/>
        </p:nvPicPr>
        <p:blipFill>
          <a:blip r:embed="rId2">
            <a:extLst/>
          </a:blip>
          <a:stretch>
            <a:fillRect/>
          </a:stretch>
        </p:blipFill>
        <p:spPr>
          <a:xfrm>
            <a:off x="-125103" y="5755883"/>
            <a:ext cx="6038556" cy="7939082"/>
          </a:xfrm>
          <a:prstGeom prst="rect">
            <a:avLst/>
          </a:prstGeom>
          <a:ln w="12700">
            <a:miter lim="400000"/>
          </a:ln>
        </p:spPr>
      </p:pic>
      <p:sp>
        <p:nvSpPr>
          <p:cNvPr id="448" name="Shape 448"/>
          <p:cNvSpPr/>
          <p:nvPr/>
        </p:nvSpPr>
        <p:spPr>
          <a:xfrm>
            <a:off x="6294229" y="2185443"/>
            <a:ext cx="14464111" cy="8945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5" y="0"/>
                </a:moveTo>
                <a:cubicBezTo>
                  <a:pt x="271" y="0"/>
                  <a:pt x="0" y="438"/>
                  <a:pt x="0" y="978"/>
                </a:cubicBezTo>
                <a:lnTo>
                  <a:pt x="0" y="20621"/>
                </a:lnTo>
                <a:cubicBezTo>
                  <a:pt x="0" y="21161"/>
                  <a:pt x="271" y="21600"/>
                  <a:pt x="605" y="21600"/>
                </a:cubicBezTo>
                <a:lnTo>
                  <a:pt x="18923" y="21600"/>
                </a:lnTo>
                <a:cubicBezTo>
                  <a:pt x="19258" y="21600"/>
                  <a:pt x="19529" y="21161"/>
                  <a:pt x="19529" y="20621"/>
                </a:cubicBezTo>
                <a:lnTo>
                  <a:pt x="19529" y="20097"/>
                </a:lnTo>
                <a:lnTo>
                  <a:pt x="21600" y="18139"/>
                </a:lnTo>
                <a:lnTo>
                  <a:pt x="19529" y="16182"/>
                </a:lnTo>
                <a:lnTo>
                  <a:pt x="19529" y="978"/>
                </a:lnTo>
                <a:cubicBezTo>
                  <a:pt x="19529" y="438"/>
                  <a:pt x="19258" y="0"/>
                  <a:pt x="18923" y="0"/>
                </a:cubicBezTo>
                <a:lnTo>
                  <a:pt x="605" y="0"/>
                </a:lnTo>
                <a:close/>
              </a:path>
            </a:pathLst>
          </a:cu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defTabSz="642937">
              <a:tabLst>
                <a:tab pos="812800" algn="l"/>
                <a:tab pos="1638300" algn="l"/>
                <a:tab pos="2463800" algn="l"/>
                <a:tab pos="3276600" algn="l"/>
                <a:tab pos="4102100" algn="l"/>
                <a:tab pos="4927600" algn="l"/>
                <a:tab pos="5740400" algn="l"/>
                <a:tab pos="6565900" algn="l"/>
              </a:tabLst>
              <a:defRPr sz="7000">
                <a:effectLst>
                  <a:outerShdw sx="100000" sy="100000" kx="0" ky="0" algn="b" rotWithShape="0" blurRad="25400" dist="23994" dir="2700000">
                    <a:srgbClr val="000000">
                      <a:alpha val="31035"/>
                    </a:srgbClr>
                  </a:outerShdw>
                </a:effectLst>
                <a:uFill>
                  <a:solidFill>
                    <a:srgbClr val="000000"/>
                  </a:solidFill>
                </a:uFill>
                <a:latin typeface="Gill Sans"/>
                <a:ea typeface="Gill Sans"/>
                <a:cs typeface="Gill Sans"/>
                <a:sym typeface="Gill Sans"/>
              </a:defRPr>
            </a:lvl1pPr>
          </a:lstStyle>
          <a:p>
            <a:pPr>
              <a:defRPr>
                <a:solidFill>
                  <a:srgbClr val="FEFEFE"/>
                </a:solidFill>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Ninguém pode causar tantos danos à igreja de Deus como o homem que está dentro de seus muros, mas não dentro de sua vida.</a:t>
            </a:r>
          </a:p>
        </p:txBody>
      </p:sp>
      <p:sp>
        <p:nvSpPr>
          <p:cNvPr id="449" name="Shape 449"/>
          <p:cNvSpPr/>
          <p:nvPr/>
        </p:nvSpPr>
        <p:spPr>
          <a:xfrm>
            <a:off x="8498308" y="12126447"/>
            <a:ext cx="6133406" cy="955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atin typeface="Gill Sans"/>
                <a:ea typeface="Gill Sans"/>
                <a:cs typeface="Gill Sans"/>
                <a:sym typeface="Gill Sans"/>
              </a:defRPr>
            </a:lvl1pPr>
          </a:lstStyle>
          <a:p>
            <a:pPr/>
            <a:r>
              <a:t>- Charles Spurgeon -</a:t>
            </a:r>
          </a:p>
        </p:txBody>
      </p:sp>
      <p:pic>
        <p:nvPicPr>
          <p:cNvPr id="450" name="Screenshot 2016-11-04 09.39.05.png"/>
          <p:cNvPicPr>
            <a:picLocks noChangeAspect="1"/>
          </p:cNvPicPr>
          <p:nvPr/>
        </p:nvPicPr>
        <p:blipFill>
          <a:blip r:embed="rId3">
            <a:extLst/>
          </a:blip>
          <a:srcRect l="80410" t="0" r="0" b="76621"/>
          <a:stretch>
            <a:fillRect/>
          </a:stretch>
        </p:blipFill>
        <p:spPr>
          <a:xfrm>
            <a:off x="20080945" y="-126847"/>
            <a:ext cx="5534340" cy="3723695"/>
          </a:xfrm>
          <a:prstGeom prst="rect">
            <a:avLst/>
          </a:prstGeom>
          <a:ln w="12700">
            <a:miter lim="400000"/>
          </a:ln>
        </p:spPr>
      </p:pic>
      <p:sp>
        <p:nvSpPr>
          <p:cNvPr id="451" name="Shape 451"/>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a:latin typeface="Impact"/>
                <a:ea typeface="Impact"/>
                <a:cs typeface="Impact"/>
                <a:sym typeface="Impact"/>
              </a:defRPr>
            </a:pPr>
            <a:r>
              <a:t>PALAVRAS </a:t>
            </a:r>
          </a:p>
          <a:p>
            <a:pPr algn="r" defTabSz="584200">
              <a:defRPr>
                <a:latin typeface="Impact"/>
                <a:ea typeface="Impact"/>
                <a:cs typeface="Impact"/>
                <a:sym typeface="Impact"/>
              </a:defRPr>
            </a:pPr>
            <a:r>
              <a:t>PARA </a:t>
            </a:r>
          </a:p>
          <a:p>
            <a:pPr algn="r" defTabSz="584200">
              <a:defRPr>
                <a:latin typeface="Impact"/>
                <a:ea typeface="Impact"/>
                <a:cs typeface="Impact"/>
                <a:sym typeface="Impact"/>
              </a:defRPr>
            </a:pPr>
            <a:r>
              <a:t>VIVER</a:t>
            </a:r>
          </a:p>
        </p:txBody>
      </p:sp>
      <p:pic>
        <p:nvPicPr>
          <p:cNvPr id="452" name="Screenshot 2016-11-04 09.39.05.png"/>
          <p:cNvPicPr>
            <a:picLocks noChangeAspect="1"/>
          </p:cNvPicPr>
          <p:nvPr/>
        </p:nvPicPr>
        <p:blipFill>
          <a:blip r:embed="rId3">
            <a:extLst/>
          </a:blip>
          <a:srcRect l="4051" t="5959" r="84576" b="75951"/>
          <a:stretch>
            <a:fillRect/>
          </a:stretch>
        </p:blipFill>
        <p:spPr>
          <a:xfrm>
            <a:off x="-147561" y="668689"/>
            <a:ext cx="2378258" cy="2132633"/>
          </a:xfrm>
          <a:prstGeom prst="rect">
            <a:avLst/>
          </a:prstGeom>
          <a:ln w="12700">
            <a:miter lim="400000"/>
          </a:ln>
        </p:spPr>
      </p:pic>
      <p:pic>
        <p:nvPicPr>
          <p:cNvPr id="453" name="Screenshot 2016-11-04 09.39.05.png"/>
          <p:cNvPicPr>
            <a:picLocks noChangeAspect="1"/>
          </p:cNvPicPr>
          <p:nvPr/>
        </p:nvPicPr>
        <p:blipFill>
          <a:blip r:embed="rId3">
            <a:extLst/>
          </a:blip>
          <a:srcRect l="53666" t="57797" r="36940" b="27628"/>
          <a:stretch>
            <a:fillRect/>
          </a:stretch>
        </p:blipFill>
        <p:spPr>
          <a:xfrm>
            <a:off x="19575511" y="8985314"/>
            <a:ext cx="2285203" cy="19990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68" name="FpXwx.jpg"/>
          <p:cNvPicPr>
            <a:picLocks noChangeAspect="1"/>
          </p:cNvPicPr>
          <p:nvPr/>
        </p:nvPicPr>
        <p:blipFill>
          <a:blip r:embed="rId2">
            <a:extLst/>
          </a:blip>
          <a:stretch>
            <a:fillRect/>
          </a:stretch>
        </p:blipFill>
        <p:spPr>
          <a:xfrm>
            <a:off x="6159650" y="2161396"/>
            <a:ext cx="12064700" cy="7169879"/>
          </a:xfrm>
          <a:prstGeom prst="rect">
            <a:avLst/>
          </a:prstGeom>
          <a:ln w="12700">
            <a:miter lim="400000"/>
          </a:ln>
        </p:spPr>
      </p:pic>
      <p:sp>
        <p:nvSpPr>
          <p:cNvPr id="169" name="Shape 169"/>
          <p:cNvSpPr/>
          <p:nvPr/>
        </p:nvSpPr>
        <p:spPr>
          <a:xfrm>
            <a:off x="198406" y="10230760"/>
            <a:ext cx="23987188" cy="2759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8600">
                <a:solidFill>
                  <a:srgbClr val="FFFFFF"/>
                </a:solidFill>
                <a:latin typeface="Helvetica"/>
                <a:ea typeface="Helvetica"/>
                <a:cs typeface="Helvetica"/>
                <a:sym typeface="Helvetica"/>
              </a:defRPr>
            </a:lvl1pPr>
          </a:lstStyle>
          <a:p>
            <a:pPr/>
            <a:r>
              <a:t>Tenho nada contra Deus; é a torcida dele que não gosto.</a:t>
            </a:r>
          </a:p>
        </p:txBody>
      </p:sp>
      <p:pic>
        <p:nvPicPr>
          <p:cNvPr id="170"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72" name="target.jpg"/>
          <p:cNvPicPr>
            <a:picLocks noChangeAspect="1"/>
          </p:cNvPicPr>
          <p:nvPr/>
        </p:nvPicPr>
        <p:blipFill>
          <a:blip r:embed="rId2">
            <a:extLst/>
          </a:blip>
          <a:srcRect l="14956" t="1644" r="15248" b="2435"/>
          <a:stretch>
            <a:fillRect/>
          </a:stretch>
        </p:blipFill>
        <p:spPr>
          <a:xfrm>
            <a:off x="3611980" y="3397243"/>
            <a:ext cx="1985796" cy="1989777"/>
          </a:xfrm>
          <a:custGeom>
            <a:avLst/>
            <a:gdLst/>
            <a:ahLst/>
            <a:cxnLst>
              <a:cxn ang="0">
                <a:pos x="wd2" y="hd2"/>
              </a:cxn>
              <a:cxn ang="5400000">
                <a:pos x="wd2" y="hd2"/>
              </a:cxn>
              <a:cxn ang="10800000">
                <a:pos x="wd2" y="hd2"/>
              </a:cxn>
              <a:cxn ang="16200000">
                <a:pos x="wd2" y="hd2"/>
              </a:cxn>
            </a:cxnLst>
            <a:rect l="0" t="0" r="r" b="b"/>
            <a:pathLst>
              <a:path w="21524" h="21249" fill="norm" stroke="1" extrusionOk="0">
                <a:moveTo>
                  <a:pt x="10912" y="4"/>
                </a:moveTo>
                <a:cubicBezTo>
                  <a:pt x="10603" y="-4"/>
                  <a:pt x="10289" y="1"/>
                  <a:pt x="9978" y="17"/>
                </a:cubicBezTo>
                <a:lnTo>
                  <a:pt x="9432" y="72"/>
                </a:lnTo>
                <a:cubicBezTo>
                  <a:pt x="7555" y="357"/>
                  <a:pt x="5584" y="1050"/>
                  <a:pt x="4197" y="2242"/>
                </a:cubicBezTo>
                <a:cubicBezTo>
                  <a:pt x="3201" y="2864"/>
                  <a:pt x="2387" y="3874"/>
                  <a:pt x="1775" y="4848"/>
                </a:cubicBezTo>
                <a:cubicBezTo>
                  <a:pt x="337" y="6773"/>
                  <a:pt x="-76" y="9184"/>
                  <a:pt x="11" y="11528"/>
                </a:cubicBezTo>
                <a:cubicBezTo>
                  <a:pt x="163" y="13623"/>
                  <a:pt x="1082" y="15607"/>
                  <a:pt x="2270" y="17229"/>
                </a:cubicBezTo>
                <a:cubicBezTo>
                  <a:pt x="2805" y="17737"/>
                  <a:pt x="3250" y="18340"/>
                  <a:pt x="3866" y="18750"/>
                </a:cubicBezTo>
                <a:cubicBezTo>
                  <a:pt x="4873" y="19721"/>
                  <a:pt x="6279" y="20344"/>
                  <a:pt x="7612" y="20810"/>
                </a:cubicBezTo>
                <a:cubicBezTo>
                  <a:pt x="10439" y="21596"/>
                  <a:pt x="13627" y="21362"/>
                  <a:pt x="16151" y="19835"/>
                </a:cubicBezTo>
                <a:cubicBezTo>
                  <a:pt x="17310" y="19274"/>
                  <a:pt x="18209" y="18413"/>
                  <a:pt x="19068" y="17500"/>
                </a:cubicBezTo>
                <a:cubicBezTo>
                  <a:pt x="19527" y="16775"/>
                  <a:pt x="20215" y="16038"/>
                  <a:pt x="20500" y="15165"/>
                </a:cubicBezTo>
                <a:cubicBezTo>
                  <a:pt x="21202" y="13935"/>
                  <a:pt x="21453" y="12554"/>
                  <a:pt x="21524" y="11151"/>
                </a:cubicBezTo>
                <a:lnTo>
                  <a:pt x="21524" y="9494"/>
                </a:lnTo>
                <a:cubicBezTo>
                  <a:pt x="21349" y="7728"/>
                  <a:pt x="20657" y="6107"/>
                  <a:pt x="19730" y="4632"/>
                </a:cubicBezTo>
                <a:cubicBezTo>
                  <a:pt x="19292" y="4202"/>
                  <a:pt x="19027" y="3570"/>
                  <a:pt x="18517" y="3272"/>
                </a:cubicBezTo>
                <a:cubicBezTo>
                  <a:pt x="18116" y="2728"/>
                  <a:pt x="17500" y="2354"/>
                  <a:pt x="16973" y="1916"/>
                </a:cubicBezTo>
                <a:cubicBezTo>
                  <a:pt x="15184" y="694"/>
                  <a:pt x="13075" y="61"/>
                  <a:pt x="10912" y="4"/>
                </a:cubicBezTo>
                <a:close/>
              </a:path>
            </a:pathLst>
          </a:custGeom>
          <a:ln w="12700">
            <a:miter lim="400000"/>
          </a:ln>
        </p:spPr>
      </p:pic>
      <p:sp>
        <p:nvSpPr>
          <p:cNvPr id="173" name="Shape 173"/>
          <p:cNvSpPr/>
          <p:nvPr/>
        </p:nvSpPr>
        <p:spPr>
          <a:xfrm>
            <a:off x="6095727" y="2663279"/>
            <a:ext cx="14319730" cy="415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642937">
              <a:defRPr b="1" sz="6600">
                <a:solidFill>
                  <a:srgbClr val="FFFFFF"/>
                </a:solidFill>
                <a:latin typeface="Helvetica"/>
                <a:ea typeface="Helvetica"/>
                <a:cs typeface="Helvetica"/>
                <a:sym typeface="Helvetica"/>
              </a:defRPr>
            </a:lvl1pPr>
          </a:lstStyle>
          <a:p>
            <a:pPr/>
            <a:r>
              <a:t>Muitos procuram ter a IGREJA local acomodar suas vidas e atividades em vez de fazer suas vidas acomodarem a igreja local. </a:t>
            </a:r>
          </a:p>
        </p:txBody>
      </p:sp>
      <p:pic>
        <p:nvPicPr>
          <p:cNvPr id="174" name="target.jpg"/>
          <p:cNvPicPr>
            <a:picLocks noChangeAspect="1"/>
          </p:cNvPicPr>
          <p:nvPr/>
        </p:nvPicPr>
        <p:blipFill>
          <a:blip r:embed="rId2">
            <a:extLst/>
          </a:blip>
          <a:srcRect l="14965" t="1646" r="15244" b="2433"/>
          <a:stretch>
            <a:fillRect/>
          </a:stretch>
        </p:blipFill>
        <p:spPr>
          <a:xfrm>
            <a:off x="10295389" y="8368862"/>
            <a:ext cx="3793312" cy="3801204"/>
          </a:xfrm>
          <a:custGeom>
            <a:avLst/>
            <a:gdLst/>
            <a:ahLst/>
            <a:cxnLst>
              <a:cxn ang="0">
                <a:pos x="wd2" y="hd2"/>
              </a:cxn>
              <a:cxn ang="5400000">
                <a:pos x="wd2" y="hd2"/>
              </a:cxn>
              <a:cxn ang="10800000">
                <a:pos x="wd2" y="hd2"/>
              </a:cxn>
              <a:cxn ang="16200000">
                <a:pos x="wd2" y="hd2"/>
              </a:cxn>
            </a:cxnLst>
            <a:rect l="0" t="0" r="r" b="b"/>
            <a:pathLst>
              <a:path w="21524" h="21249" fill="norm" stroke="1" extrusionOk="0">
                <a:moveTo>
                  <a:pt x="10908" y="4"/>
                </a:moveTo>
                <a:cubicBezTo>
                  <a:pt x="10599" y="-4"/>
                  <a:pt x="10289" y="0"/>
                  <a:pt x="9978" y="15"/>
                </a:cubicBezTo>
                <a:lnTo>
                  <a:pt x="9429" y="71"/>
                </a:lnTo>
                <a:cubicBezTo>
                  <a:pt x="7551" y="356"/>
                  <a:pt x="5582" y="1049"/>
                  <a:pt x="4195" y="2240"/>
                </a:cubicBezTo>
                <a:cubicBezTo>
                  <a:pt x="3199" y="2863"/>
                  <a:pt x="2385" y="3873"/>
                  <a:pt x="1772" y="4847"/>
                </a:cubicBezTo>
                <a:cubicBezTo>
                  <a:pt x="334" y="6772"/>
                  <a:pt x="-76" y="9183"/>
                  <a:pt x="11" y="11527"/>
                </a:cubicBezTo>
                <a:cubicBezTo>
                  <a:pt x="164" y="13623"/>
                  <a:pt x="1080" y="15608"/>
                  <a:pt x="2268" y="17229"/>
                </a:cubicBezTo>
                <a:cubicBezTo>
                  <a:pt x="2803" y="17738"/>
                  <a:pt x="3248" y="18337"/>
                  <a:pt x="3864" y="18747"/>
                </a:cubicBezTo>
                <a:cubicBezTo>
                  <a:pt x="4872" y="19718"/>
                  <a:pt x="6278" y="20344"/>
                  <a:pt x="7612" y="20810"/>
                </a:cubicBezTo>
                <a:cubicBezTo>
                  <a:pt x="10438" y="21596"/>
                  <a:pt x="13624" y="21360"/>
                  <a:pt x="16149" y="19834"/>
                </a:cubicBezTo>
                <a:cubicBezTo>
                  <a:pt x="17307" y="19272"/>
                  <a:pt x="18208" y="18413"/>
                  <a:pt x="19067" y="17500"/>
                </a:cubicBezTo>
                <a:cubicBezTo>
                  <a:pt x="19526" y="16775"/>
                  <a:pt x="20212" y="16037"/>
                  <a:pt x="20497" y="15164"/>
                </a:cubicBezTo>
                <a:cubicBezTo>
                  <a:pt x="21198" y="13937"/>
                  <a:pt x="21452" y="12559"/>
                  <a:pt x="21524" y="11159"/>
                </a:cubicBezTo>
                <a:lnTo>
                  <a:pt x="21524" y="9462"/>
                </a:lnTo>
                <a:cubicBezTo>
                  <a:pt x="21344" y="7709"/>
                  <a:pt x="20648" y="6095"/>
                  <a:pt x="19727" y="4630"/>
                </a:cubicBezTo>
                <a:cubicBezTo>
                  <a:pt x="19289" y="4200"/>
                  <a:pt x="19025" y="3570"/>
                  <a:pt x="18515" y="3272"/>
                </a:cubicBezTo>
                <a:cubicBezTo>
                  <a:pt x="18114" y="2729"/>
                  <a:pt x="17500" y="2353"/>
                  <a:pt x="16973" y="1914"/>
                </a:cubicBezTo>
                <a:cubicBezTo>
                  <a:pt x="15184" y="693"/>
                  <a:pt x="13072" y="61"/>
                  <a:pt x="10908" y="4"/>
                </a:cubicBezTo>
                <a:close/>
              </a:path>
            </a:pathLst>
          </a:custGeom>
          <a:ln w="12700">
            <a:miter lim="400000"/>
          </a:ln>
        </p:spPr>
      </p:pic>
      <p:pic>
        <p:nvPicPr>
          <p:cNvPr id="175" name="church-building-clipart-black-and-white-church9.gif"/>
          <p:cNvPicPr>
            <a:picLocks noChangeAspect="1"/>
          </p:cNvPicPr>
          <p:nvPr/>
        </p:nvPicPr>
        <p:blipFill>
          <a:blip r:embed="rId3">
            <a:extLst/>
          </a:blip>
          <a:srcRect l="631" t="476" r="2484" b="2"/>
          <a:stretch>
            <a:fillRect/>
          </a:stretch>
        </p:blipFill>
        <p:spPr>
          <a:xfrm>
            <a:off x="11530086" y="8279527"/>
            <a:ext cx="1323976" cy="2884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60" y="0"/>
                </a:moveTo>
                <a:lnTo>
                  <a:pt x="10535" y="683"/>
                </a:lnTo>
                <a:lnTo>
                  <a:pt x="10502" y="1370"/>
                </a:lnTo>
                <a:lnTo>
                  <a:pt x="8955" y="1385"/>
                </a:lnTo>
                <a:lnTo>
                  <a:pt x="7401" y="1400"/>
                </a:lnTo>
                <a:lnTo>
                  <a:pt x="7401" y="1551"/>
                </a:lnTo>
                <a:lnTo>
                  <a:pt x="7401" y="1703"/>
                </a:lnTo>
                <a:lnTo>
                  <a:pt x="8955" y="1718"/>
                </a:lnTo>
                <a:lnTo>
                  <a:pt x="10502" y="1732"/>
                </a:lnTo>
                <a:lnTo>
                  <a:pt x="10535" y="3197"/>
                </a:lnTo>
                <a:lnTo>
                  <a:pt x="10560" y="4662"/>
                </a:lnTo>
                <a:lnTo>
                  <a:pt x="9317" y="6142"/>
                </a:lnTo>
                <a:lnTo>
                  <a:pt x="8081" y="7622"/>
                </a:lnTo>
                <a:lnTo>
                  <a:pt x="8081" y="9146"/>
                </a:lnTo>
                <a:lnTo>
                  <a:pt x="8074" y="10671"/>
                </a:lnTo>
                <a:lnTo>
                  <a:pt x="7148" y="11146"/>
                </a:lnTo>
                <a:cubicBezTo>
                  <a:pt x="6638" y="11408"/>
                  <a:pt x="5428" y="12024"/>
                  <a:pt x="4461" y="12516"/>
                </a:cubicBezTo>
                <a:cubicBezTo>
                  <a:pt x="3494" y="13008"/>
                  <a:pt x="2063" y="13735"/>
                  <a:pt x="1282" y="14133"/>
                </a:cubicBezTo>
                <a:lnTo>
                  <a:pt x="0" y="14786"/>
                </a:lnTo>
                <a:lnTo>
                  <a:pt x="544" y="14786"/>
                </a:lnTo>
                <a:cubicBezTo>
                  <a:pt x="1040" y="14786"/>
                  <a:pt x="1303" y="14745"/>
                  <a:pt x="1522" y="14638"/>
                </a:cubicBezTo>
                <a:cubicBezTo>
                  <a:pt x="1686" y="14556"/>
                  <a:pt x="1897" y="14514"/>
                  <a:pt x="1988" y="14540"/>
                </a:cubicBezTo>
                <a:cubicBezTo>
                  <a:pt x="2102" y="14572"/>
                  <a:pt x="2150" y="15664"/>
                  <a:pt x="2150" y="18094"/>
                </a:cubicBezTo>
                <a:lnTo>
                  <a:pt x="2150" y="21600"/>
                </a:lnTo>
                <a:lnTo>
                  <a:pt x="19567" y="21600"/>
                </a:lnTo>
                <a:lnTo>
                  <a:pt x="19567" y="18043"/>
                </a:lnTo>
                <a:cubicBezTo>
                  <a:pt x="19567" y="16087"/>
                  <a:pt x="19602" y="14470"/>
                  <a:pt x="19645" y="14451"/>
                </a:cubicBezTo>
                <a:cubicBezTo>
                  <a:pt x="19687" y="14431"/>
                  <a:pt x="19903" y="14497"/>
                  <a:pt x="20130" y="14599"/>
                </a:cubicBezTo>
                <a:cubicBezTo>
                  <a:pt x="20223" y="14641"/>
                  <a:pt x="20295" y="14672"/>
                  <a:pt x="20363" y="14697"/>
                </a:cubicBezTo>
                <a:cubicBezTo>
                  <a:pt x="20364" y="14697"/>
                  <a:pt x="20369" y="14697"/>
                  <a:pt x="20370" y="14697"/>
                </a:cubicBezTo>
                <a:cubicBezTo>
                  <a:pt x="20462" y="14730"/>
                  <a:pt x="20542" y="14749"/>
                  <a:pt x="20635" y="14760"/>
                </a:cubicBezTo>
                <a:cubicBezTo>
                  <a:pt x="20659" y="14762"/>
                  <a:pt x="20688" y="14764"/>
                  <a:pt x="20713" y="14765"/>
                </a:cubicBezTo>
                <a:cubicBezTo>
                  <a:pt x="20811" y="14772"/>
                  <a:pt x="20918" y="14773"/>
                  <a:pt x="21076" y="14768"/>
                </a:cubicBezTo>
                <a:lnTo>
                  <a:pt x="21600" y="14754"/>
                </a:lnTo>
                <a:lnTo>
                  <a:pt x="17650" y="12712"/>
                </a:lnTo>
                <a:lnTo>
                  <a:pt x="13707" y="10671"/>
                </a:lnTo>
                <a:lnTo>
                  <a:pt x="13707" y="9173"/>
                </a:lnTo>
                <a:lnTo>
                  <a:pt x="13707" y="7675"/>
                </a:lnTo>
                <a:lnTo>
                  <a:pt x="12464" y="6172"/>
                </a:lnTo>
                <a:lnTo>
                  <a:pt x="11227" y="4668"/>
                </a:lnTo>
                <a:lnTo>
                  <a:pt x="11253" y="3200"/>
                </a:lnTo>
                <a:lnTo>
                  <a:pt x="11286" y="1732"/>
                </a:lnTo>
                <a:lnTo>
                  <a:pt x="12781" y="1718"/>
                </a:lnTo>
                <a:lnTo>
                  <a:pt x="14271" y="1703"/>
                </a:lnTo>
                <a:lnTo>
                  <a:pt x="14271" y="1551"/>
                </a:lnTo>
                <a:lnTo>
                  <a:pt x="14271" y="1400"/>
                </a:lnTo>
                <a:lnTo>
                  <a:pt x="12781" y="1385"/>
                </a:lnTo>
                <a:lnTo>
                  <a:pt x="11286" y="1370"/>
                </a:lnTo>
                <a:lnTo>
                  <a:pt x="11253" y="683"/>
                </a:lnTo>
                <a:lnTo>
                  <a:pt x="11227" y="0"/>
                </a:lnTo>
                <a:lnTo>
                  <a:pt x="10897" y="0"/>
                </a:lnTo>
                <a:lnTo>
                  <a:pt x="10560" y="0"/>
                </a:lnTo>
                <a:close/>
                <a:moveTo>
                  <a:pt x="10606" y="15104"/>
                </a:moveTo>
                <a:cubicBezTo>
                  <a:pt x="10687" y="15117"/>
                  <a:pt x="10722" y="15583"/>
                  <a:pt x="10722" y="16542"/>
                </a:cubicBezTo>
                <a:lnTo>
                  <a:pt x="10722" y="17957"/>
                </a:lnTo>
                <a:lnTo>
                  <a:pt x="9350" y="17972"/>
                </a:lnTo>
                <a:cubicBezTo>
                  <a:pt x="8587" y="17980"/>
                  <a:pt x="7955" y="17966"/>
                  <a:pt x="7919" y="17939"/>
                </a:cubicBezTo>
                <a:cubicBezTo>
                  <a:pt x="7823" y="17868"/>
                  <a:pt x="8268" y="16897"/>
                  <a:pt x="8644" y="16358"/>
                </a:cubicBezTo>
                <a:cubicBezTo>
                  <a:pt x="8824" y="16101"/>
                  <a:pt x="9140" y="15762"/>
                  <a:pt x="9343" y="15606"/>
                </a:cubicBezTo>
                <a:cubicBezTo>
                  <a:pt x="9704" y="15330"/>
                  <a:pt x="10366" y="15068"/>
                  <a:pt x="10606" y="15104"/>
                </a:cubicBezTo>
                <a:close/>
                <a:moveTo>
                  <a:pt x="11312" y="15104"/>
                </a:moveTo>
                <a:cubicBezTo>
                  <a:pt x="11523" y="15072"/>
                  <a:pt x="12401" y="15472"/>
                  <a:pt x="12736" y="15755"/>
                </a:cubicBezTo>
                <a:cubicBezTo>
                  <a:pt x="13262" y="16198"/>
                  <a:pt x="13786" y="17115"/>
                  <a:pt x="13850" y="17698"/>
                </a:cubicBezTo>
                <a:lnTo>
                  <a:pt x="13876" y="17957"/>
                </a:lnTo>
                <a:lnTo>
                  <a:pt x="12548" y="17972"/>
                </a:lnTo>
                <a:cubicBezTo>
                  <a:pt x="11543" y="17983"/>
                  <a:pt x="11212" y="17972"/>
                  <a:pt x="11169" y="17921"/>
                </a:cubicBezTo>
                <a:cubicBezTo>
                  <a:pt x="11138" y="17884"/>
                  <a:pt x="11127" y="17239"/>
                  <a:pt x="11143" y="16489"/>
                </a:cubicBezTo>
                <a:cubicBezTo>
                  <a:pt x="11165" y="15484"/>
                  <a:pt x="11212" y="15119"/>
                  <a:pt x="11312" y="15104"/>
                </a:cubicBezTo>
                <a:close/>
                <a:moveTo>
                  <a:pt x="9382" y="18201"/>
                </a:moveTo>
                <a:lnTo>
                  <a:pt x="10722" y="18215"/>
                </a:lnTo>
                <a:lnTo>
                  <a:pt x="10722" y="19767"/>
                </a:lnTo>
                <a:lnTo>
                  <a:pt x="10722" y="21318"/>
                </a:lnTo>
                <a:lnTo>
                  <a:pt x="9201" y="21330"/>
                </a:lnTo>
                <a:cubicBezTo>
                  <a:pt x="8361" y="21337"/>
                  <a:pt x="7638" y="21329"/>
                  <a:pt x="7595" y="21309"/>
                </a:cubicBezTo>
                <a:cubicBezTo>
                  <a:pt x="7357" y="21199"/>
                  <a:pt x="7680" y="18352"/>
                  <a:pt x="7945" y="18230"/>
                </a:cubicBezTo>
                <a:cubicBezTo>
                  <a:pt x="7997" y="18206"/>
                  <a:pt x="8644" y="18193"/>
                  <a:pt x="9382" y="18201"/>
                </a:cubicBezTo>
                <a:close/>
                <a:moveTo>
                  <a:pt x="12516" y="18201"/>
                </a:moveTo>
                <a:cubicBezTo>
                  <a:pt x="13254" y="18193"/>
                  <a:pt x="13899" y="18205"/>
                  <a:pt x="13947" y="18227"/>
                </a:cubicBezTo>
                <a:cubicBezTo>
                  <a:pt x="13955" y="18231"/>
                  <a:pt x="13958" y="18255"/>
                  <a:pt x="13966" y="18263"/>
                </a:cubicBezTo>
                <a:lnTo>
                  <a:pt x="13986" y="18263"/>
                </a:lnTo>
                <a:lnTo>
                  <a:pt x="13992" y="18293"/>
                </a:lnTo>
                <a:cubicBezTo>
                  <a:pt x="14255" y="18651"/>
                  <a:pt x="14503" y="20943"/>
                  <a:pt x="14283" y="21199"/>
                </a:cubicBezTo>
                <a:lnTo>
                  <a:pt x="14167" y="21341"/>
                </a:lnTo>
                <a:lnTo>
                  <a:pt x="12697" y="21341"/>
                </a:lnTo>
                <a:cubicBezTo>
                  <a:pt x="11617" y="21341"/>
                  <a:pt x="11209" y="21327"/>
                  <a:pt x="11169" y="21279"/>
                </a:cubicBezTo>
                <a:cubicBezTo>
                  <a:pt x="11139" y="21243"/>
                  <a:pt x="11127" y="20537"/>
                  <a:pt x="11143" y="19713"/>
                </a:cubicBezTo>
                <a:lnTo>
                  <a:pt x="11176" y="18215"/>
                </a:lnTo>
                <a:lnTo>
                  <a:pt x="12516" y="18201"/>
                </a:lnTo>
                <a:close/>
              </a:path>
            </a:pathLst>
          </a:custGeom>
          <a:ln w="12700">
            <a:miter lim="400000"/>
          </a:ln>
        </p:spPr>
      </p:pic>
      <p:pic>
        <p:nvPicPr>
          <p:cNvPr id="176" name="Screenshot 2016-11-04 09.38.47.png"/>
          <p:cNvPicPr>
            <a:picLocks noChangeAspect="1"/>
          </p:cNvPicPr>
          <p:nvPr/>
        </p:nvPicPr>
        <p:blipFill>
          <a:blip r:embed="rId4">
            <a:extLst/>
          </a:blip>
          <a:srcRect l="0" t="0" r="88227" b="81419"/>
          <a:stretch>
            <a:fillRect/>
          </a:stretch>
        </p:blipFill>
        <p:spPr>
          <a:xfrm>
            <a:off x="-865022" y="-460964"/>
            <a:ext cx="4017933" cy="3559675"/>
          </a:xfrm>
          <a:prstGeom prst="rect">
            <a:avLst/>
          </a:prstGeom>
          <a:ln w="3175">
            <a:miter lim="400000"/>
          </a:ln>
        </p:spPr>
      </p:pic>
      <p:sp>
        <p:nvSpPr>
          <p:cNvPr id="177" name="Shape 177"/>
          <p:cNvSpPr/>
          <p:nvPr/>
        </p:nvSpPr>
        <p:spPr>
          <a:xfrm>
            <a:off x="7434765" y="9086969"/>
            <a:ext cx="1426960" cy="2761405"/>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pic>
        <p:nvPicPr>
          <p:cNvPr id="178" name="stick_figure.gif"/>
          <p:cNvPicPr>
            <a:picLocks noChangeAspect="1"/>
          </p:cNvPicPr>
          <p:nvPr/>
        </p:nvPicPr>
        <p:blipFill>
          <a:blip r:embed="rId5">
            <a:extLst/>
          </a:blip>
          <a:srcRect l="31224" t="578" r="31448" b="1329"/>
          <a:stretch>
            <a:fillRect/>
          </a:stretch>
        </p:blipFill>
        <p:spPr>
          <a:xfrm>
            <a:off x="7691403" y="9262306"/>
            <a:ext cx="913685" cy="2410730"/>
          </a:xfrm>
          <a:custGeom>
            <a:avLst/>
            <a:gdLst/>
            <a:ahLst/>
            <a:cxnLst>
              <a:cxn ang="0">
                <a:pos x="wd2" y="hd2"/>
              </a:cxn>
              <a:cxn ang="5400000">
                <a:pos x="wd2" y="hd2"/>
              </a:cxn>
              <a:cxn ang="10800000">
                <a:pos x="wd2" y="hd2"/>
              </a:cxn>
              <a:cxn ang="16200000">
                <a:pos x="wd2" y="hd2"/>
              </a:cxn>
            </a:cxnLst>
            <a:rect l="0" t="0" r="r" b="b"/>
            <a:pathLst>
              <a:path w="21151" h="21407" fill="norm" stroke="1" extrusionOk="0">
                <a:moveTo>
                  <a:pt x="10327" y="3"/>
                </a:moveTo>
                <a:cubicBezTo>
                  <a:pt x="10007" y="29"/>
                  <a:pt x="9653" y="85"/>
                  <a:pt x="9068" y="193"/>
                </a:cubicBezTo>
                <a:cubicBezTo>
                  <a:pt x="6977" y="579"/>
                  <a:pt x="6247" y="1015"/>
                  <a:pt x="6247" y="1878"/>
                </a:cubicBezTo>
                <a:cubicBezTo>
                  <a:pt x="6247" y="2454"/>
                  <a:pt x="6469" y="2682"/>
                  <a:pt x="7405" y="3065"/>
                </a:cubicBezTo>
                <a:cubicBezTo>
                  <a:pt x="7887" y="3263"/>
                  <a:pt x="8244" y="3374"/>
                  <a:pt x="8673" y="3443"/>
                </a:cubicBezTo>
                <a:cubicBezTo>
                  <a:pt x="8685" y="3444"/>
                  <a:pt x="8698" y="3448"/>
                  <a:pt x="8710" y="3450"/>
                </a:cubicBezTo>
                <a:cubicBezTo>
                  <a:pt x="8775" y="3459"/>
                  <a:pt x="8845" y="3462"/>
                  <a:pt x="8912" y="3471"/>
                </a:cubicBezTo>
                <a:cubicBezTo>
                  <a:pt x="9337" y="3519"/>
                  <a:pt x="9837" y="3538"/>
                  <a:pt x="10630" y="3538"/>
                </a:cubicBezTo>
                <a:cubicBezTo>
                  <a:pt x="11380" y="3538"/>
                  <a:pt x="11876" y="3518"/>
                  <a:pt x="12302" y="3474"/>
                </a:cubicBezTo>
                <a:cubicBezTo>
                  <a:pt x="12493" y="3450"/>
                  <a:pt x="12673" y="3418"/>
                  <a:pt x="12853" y="3386"/>
                </a:cubicBezTo>
                <a:cubicBezTo>
                  <a:pt x="13177" y="3319"/>
                  <a:pt x="13492" y="3232"/>
                  <a:pt x="13864" y="3090"/>
                </a:cubicBezTo>
                <a:cubicBezTo>
                  <a:pt x="14833" y="2720"/>
                  <a:pt x="15030" y="2518"/>
                  <a:pt x="15030" y="1902"/>
                </a:cubicBezTo>
                <a:cubicBezTo>
                  <a:pt x="15030" y="1010"/>
                  <a:pt x="14322" y="583"/>
                  <a:pt x="12210" y="193"/>
                </a:cubicBezTo>
                <a:cubicBezTo>
                  <a:pt x="11658" y="91"/>
                  <a:pt x="11314" y="36"/>
                  <a:pt x="11006" y="6"/>
                </a:cubicBezTo>
                <a:cubicBezTo>
                  <a:pt x="10796" y="0"/>
                  <a:pt x="10585" y="-2"/>
                  <a:pt x="10363" y="3"/>
                </a:cubicBezTo>
                <a:cubicBezTo>
                  <a:pt x="10352" y="4"/>
                  <a:pt x="10338" y="2"/>
                  <a:pt x="10327" y="3"/>
                </a:cubicBezTo>
                <a:close/>
                <a:moveTo>
                  <a:pt x="11824" y="4052"/>
                </a:moveTo>
                <a:cubicBezTo>
                  <a:pt x="9567" y="4075"/>
                  <a:pt x="7272" y="4143"/>
                  <a:pt x="5099" y="4080"/>
                </a:cubicBezTo>
                <a:cubicBezTo>
                  <a:pt x="4317" y="4131"/>
                  <a:pt x="3752" y="4205"/>
                  <a:pt x="3078" y="4338"/>
                </a:cubicBezTo>
                <a:cubicBezTo>
                  <a:pt x="1359" y="4675"/>
                  <a:pt x="574" y="4940"/>
                  <a:pt x="202" y="5793"/>
                </a:cubicBezTo>
                <a:lnTo>
                  <a:pt x="0" y="11809"/>
                </a:lnTo>
                <a:cubicBezTo>
                  <a:pt x="105" y="12211"/>
                  <a:pt x="286" y="12312"/>
                  <a:pt x="634" y="12383"/>
                </a:cubicBezTo>
                <a:cubicBezTo>
                  <a:pt x="1585" y="12578"/>
                  <a:pt x="2279" y="12579"/>
                  <a:pt x="3059" y="12391"/>
                </a:cubicBezTo>
                <a:cubicBezTo>
                  <a:pt x="3331" y="12325"/>
                  <a:pt x="3488" y="12015"/>
                  <a:pt x="3611" y="11457"/>
                </a:cubicBezTo>
                <a:lnTo>
                  <a:pt x="3611" y="6829"/>
                </a:lnTo>
                <a:lnTo>
                  <a:pt x="4750" y="6741"/>
                </a:lnTo>
                <a:lnTo>
                  <a:pt x="4750" y="8366"/>
                </a:lnTo>
                <a:cubicBezTo>
                  <a:pt x="4847" y="9557"/>
                  <a:pt x="4916" y="11381"/>
                  <a:pt x="4952" y="13913"/>
                </a:cubicBezTo>
                <a:cubicBezTo>
                  <a:pt x="5044" y="20368"/>
                  <a:pt x="5120" y="21028"/>
                  <a:pt x="5733" y="21201"/>
                </a:cubicBezTo>
                <a:cubicBezTo>
                  <a:pt x="7135" y="21598"/>
                  <a:pt x="9306" y="21397"/>
                  <a:pt x="9886" y="20813"/>
                </a:cubicBezTo>
                <a:lnTo>
                  <a:pt x="9959" y="20739"/>
                </a:lnTo>
                <a:lnTo>
                  <a:pt x="9959" y="12567"/>
                </a:lnTo>
                <a:lnTo>
                  <a:pt x="11089" y="12482"/>
                </a:lnTo>
                <a:lnTo>
                  <a:pt x="11310" y="20859"/>
                </a:lnTo>
                <a:lnTo>
                  <a:pt x="11429" y="20905"/>
                </a:lnTo>
                <a:cubicBezTo>
                  <a:pt x="12675" y="21427"/>
                  <a:pt x="14324" y="21547"/>
                  <a:pt x="15545" y="21201"/>
                </a:cubicBezTo>
                <a:cubicBezTo>
                  <a:pt x="16124" y="21037"/>
                  <a:pt x="16221" y="20084"/>
                  <a:pt x="16308" y="14579"/>
                </a:cubicBezTo>
                <a:lnTo>
                  <a:pt x="16308" y="6829"/>
                </a:lnTo>
                <a:lnTo>
                  <a:pt x="17438" y="6741"/>
                </a:lnTo>
                <a:lnTo>
                  <a:pt x="17612" y="11080"/>
                </a:lnTo>
                <a:cubicBezTo>
                  <a:pt x="17739" y="11853"/>
                  <a:pt x="17905" y="12315"/>
                  <a:pt x="18219" y="12391"/>
                </a:cubicBezTo>
                <a:cubicBezTo>
                  <a:pt x="18389" y="12432"/>
                  <a:pt x="18567" y="12456"/>
                  <a:pt x="18742" y="12479"/>
                </a:cubicBezTo>
                <a:cubicBezTo>
                  <a:pt x="19272" y="12459"/>
                  <a:pt x="19877" y="12376"/>
                  <a:pt x="20332" y="12426"/>
                </a:cubicBezTo>
                <a:cubicBezTo>
                  <a:pt x="20450" y="12400"/>
                  <a:pt x="20563" y="12370"/>
                  <a:pt x="20672" y="12334"/>
                </a:cubicBezTo>
                <a:cubicBezTo>
                  <a:pt x="21600" y="10276"/>
                  <a:pt x="20858" y="7932"/>
                  <a:pt x="21057" y="5754"/>
                </a:cubicBezTo>
                <a:cubicBezTo>
                  <a:pt x="20942" y="5580"/>
                  <a:pt x="20789" y="5430"/>
                  <a:pt x="20589" y="5272"/>
                </a:cubicBezTo>
                <a:cubicBezTo>
                  <a:pt x="20087" y="4875"/>
                  <a:pt x="19537" y="4598"/>
                  <a:pt x="18696" y="4405"/>
                </a:cubicBezTo>
                <a:cubicBezTo>
                  <a:pt x="16576" y="4078"/>
                  <a:pt x="14233" y="4028"/>
                  <a:pt x="11824" y="4052"/>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2"/>
                                        </p:tgtEl>
                                        <p:attrNameLst>
                                          <p:attrName>style.visibility</p:attrName>
                                        </p:attrNameLst>
                                      </p:cBhvr>
                                      <p:to>
                                        <p:strVal val="visible"/>
                                      </p:to>
                                    </p:set>
                                    <p:animEffect filter="dissolve" transition="in">
                                      <p:cBhvr>
                                        <p:cTn id="7" dur="1000"/>
                                        <p:tgtEl>
                                          <p:spTgt spid="17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73"/>
                                        </p:tgtEl>
                                        <p:attrNameLst>
                                          <p:attrName>style.visibility</p:attrName>
                                        </p:attrNameLst>
                                      </p:cBhvr>
                                      <p:to>
                                        <p:strVal val="visible"/>
                                      </p:to>
                                    </p:set>
                                    <p:animEffect filter="dissolve" transition="in">
                                      <p:cBhvr>
                                        <p:cTn id="11" dur="1000"/>
                                        <p:tgtEl>
                                          <p:spTgt spid="17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74"/>
                                        </p:tgtEl>
                                        <p:attrNameLst>
                                          <p:attrName>style.visibility</p:attrName>
                                        </p:attrNameLst>
                                      </p:cBhvr>
                                      <p:to>
                                        <p:strVal val="visible"/>
                                      </p:to>
                                    </p:set>
                                    <p:animEffect filter="dissolve" transition="in">
                                      <p:cBhvr>
                                        <p:cTn id="16" dur="1000"/>
                                        <p:tgtEl>
                                          <p:spTgt spid="174"/>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178"/>
                                        </p:tgtEl>
                                        <p:attrNameLst>
                                          <p:attrName>style.visibility</p:attrName>
                                        </p:attrNameLst>
                                      </p:cBhvr>
                                      <p:to>
                                        <p:strVal val="visible"/>
                                      </p:to>
                                    </p:set>
                                    <p:animEffect filter="dissolve" transition="in">
                                      <p:cBhvr>
                                        <p:cTn id="21" dur="1000"/>
                                        <p:tgtEl>
                                          <p:spTgt spid="178"/>
                                        </p:tgtEl>
                                      </p:cBhvr>
                                    </p:animEffec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175"/>
                                        </p:tgtEl>
                                        <p:attrNameLst>
                                          <p:attrName>style.visibility</p:attrName>
                                        </p:attrNameLst>
                                      </p:cBhvr>
                                      <p:to>
                                        <p:strVal val="visible"/>
                                      </p:to>
                                    </p:set>
                                    <p:animEffect filter="dissolve" transition="in">
                                      <p:cBhvr>
                                        <p:cTn id="25" dur="1000"/>
                                        <p:tgtEl>
                                          <p:spTgt spid="175"/>
                                        </p:tgtEl>
                                      </p:cBhvr>
                                    </p:animEffect>
                                  </p:childTnLst>
                                </p:cTn>
                              </p:par>
                            </p:childTnLst>
                          </p:cTn>
                        </p:par>
                      </p:childTnLst>
                    </p:cTn>
                  </p:par>
                  <p:par>
                    <p:cTn id="26" fill="hold">
                      <p:stCondLst>
                        <p:cond delay="indefinite"/>
                      </p:stCondLst>
                      <p:childTnLst>
                        <p:par>
                          <p:cTn id="27" fill="hold">
                            <p:stCondLst>
                              <p:cond delay="0"/>
                            </p:stCondLst>
                            <p:childTnLst>
                              <p:par>
                                <p:cTn id="28" presetClass="path" nodeType="clickEffect" presetSubtype="0" presetID="-1" grpId="6" accel="50000" decel="50000" fill="hold">
                                  <p:stCondLst>
                                    <p:cond delay="0"/>
                                  </p:stCondLst>
                                  <p:childTnLst>
                                    <p:animMotion path="M 0.000000 0.000000 L 0.159097 0.003547" origin="layout" pathEditMode="relative">
                                      <p:cBhvr>
                                        <p:cTn id="29" dur="1000" fill="hold"/>
                                        <p:tgtEl>
                                          <p:spTgt spid="175"/>
                                        </p:tgtEl>
                                        <p:attrNameLst>
                                          <p:attrName>ppt_x</p:attrName>
                                          <p:attrName>ppt_y</p:attrName>
                                        </p:attrNameLst>
                                      </p:cBhvr>
                                    </p:animMotion>
                                  </p:childTnLst>
                                </p:cTn>
                              </p:par>
                            </p:childTnLst>
                          </p:cTn>
                        </p:par>
                        <p:par>
                          <p:cTn id="30" fill="hold">
                            <p:stCondLst>
                              <p:cond delay="0"/>
                            </p:stCondLst>
                            <p:childTnLst>
                              <p:par>
                                <p:cTn id="31" presetClass="path" nodeType="afterEffect" presetSubtype="0" presetID="-1" grpId="7" accel="50000" decel="50000" fill="hold">
                                  <p:stCondLst>
                                    <p:cond delay="0"/>
                                  </p:stCondLst>
                                  <p:childTnLst>
                                    <p:animMotion path="M 0.000000 0.000000 L 0.137008 0.000000" origin="layout" pathEditMode="relative">
                                      <p:cBhvr>
                                        <p:cTn id="32" dur="1000" fill="hold"/>
                                        <p:tgtEl>
                                          <p:spTgt spid="17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 grpId="5"/>
      <p:bldP build="whole" bldLvl="1" animBg="1" rev="0" advAuto="0" spid="172" grpId="1"/>
      <p:bldP build="whole" bldLvl="1" animBg="1" rev="0" advAuto="0" spid="173" grpId="2"/>
      <p:bldP build="whole" bldLvl="1" animBg="1" rev="0" advAuto="0" spid="174" grpId="3"/>
      <p:bldP build="whole" bldLvl="1" animBg="1" rev="0" advAuto="0" spid="178" grpId="4"/>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pasted-image.tif"/>
          <p:cNvPicPr>
            <a:picLocks noChangeAspect="1"/>
          </p:cNvPicPr>
          <p:nvPr/>
        </p:nvPicPr>
        <p:blipFill>
          <a:blip r:embed="rId2">
            <a:extLst/>
          </a:blip>
          <a:stretch>
            <a:fillRect/>
          </a:stretch>
        </p:blipFill>
        <p:spPr>
          <a:xfrm>
            <a:off x="15114" y="6808834"/>
            <a:ext cx="5778246" cy="7000103"/>
          </a:xfrm>
          <a:prstGeom prst="rect">
            <a:avLst/>
          </a:prstGeom>
          <a:ln w="12700">
            <a:miter lim="400000"/>
          </a:ln>
        </p:spPr>
      </p:pic>
      <p:sp>
        <p:nvSpPr>
          <p:cNvPr id="181" name="Shape 181"/>
          <p:cNvSpPr/>
          <p:nvPr/>
        </p:nvSpPr>
        <p:spPr>
          <a:xfrm>
            <a:off x="5378439" y="2505075"/>
            <a:ext cx="12785726" cy="6191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86" y="0"/>
                </a:moveTo>
                <a:cubicBezTo>
                  <a:pt x="1877" y="0"/>
                  <a:pt x="1626" y="518"/>
                  <a:pt x="1626" y="1158"/>
                </a:cubicBezTo>
                <a:lnTo>
                  <a:pt x="1626" y="14226"/>
                </a:lnTo>
                <a:lnTo>
                  <a:pt x="0" y="16541"/>
                </a:lnTo>
                <a:lnTo>
                  <a:pt x="1626" y="18856"/>
                </a:lnTo>
                <a:lnTo>
                  <a:pt x="1626" y="20441"/>
                </a:lnTo>
                <a:cubicBezTo>
                  <a:pt x="1626" y="21080"/>
                  <a:pt x="1877" y="21600"/>
                  <a:pt x="2186" y="21600"/>
                </a:cubicBezTo>
                <a:lnTo>
                  <a:pt x="21039" y="21600"/>
                </a:lnTo>
                <a:cubicBezTo>
                  <a:pt x="21349" y="21600"/>
                  <a:pt x="21600" y="21080"/>
                  <a:pt x="21600" y="20441"/>
                </a:cubicBezTo>
                <a:lnTo>
                  <a:pt x="21600" y="1158"/>
                </a:lnTo>
                <a:cubicBezTo>
                  <a:pt x="21600" y="518"/>
                  <a:pt x="21349" y="0"/>
                  <a:pt x="21039" y="0"/>
                </a:cubicBezTo>
                <a:lnTo>
                  <a:pt x="2186" y="0"/>
                </a:lnTo>
                <a:close/>
              </a:path>
            </a:pathLst>
          </a:cu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defTabSz="642937">
              <a:tabLst>
                <a:tab pos="812800" algn="l"/>
                <a:tab pos="1638300" algn="l"/>
                <a:tab pos="2463800" algn="l"/>
                <a:tab pos="3276600" algn="l"/>
                <a:tab pos="4102100" algn="l"/>
                <a:tab pos="4927600" algn="l"/>
                <a:tab pos="5740400" algn="l"/>
              </a:tabLst>
              <a:defRPr sz="9000">
                <a:solidFill>
                  <a:srgbClr val="FEFEFE"/>
                </a:solidFill>
                <a:effectLst>
                  <a:outerShdw sx="100000" sy="100000" kx="0" ky="0" algn="b" rotWithShape="0" blurRad="25400" dist="23994" dir="2700000">
                    <a:srgbClr val="000000">
                      <a:alpha val="31035"/>
                    </a:srgbClr>
                  </a:outerShdw>
                </a:effectLst>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A missão de Deus para a redenção incluí a igreja, a igreja foi criada</a:t>
            </a:r>
            <a:endParaRPr>
              <a:solidFill>
                <a:srgbClr val="000000"/>
              </a:solidFill>
              <a:uFill>
                <a:solidFill>
                  <a:srgbClr val="000000"/>
                </a:solidFill>
              </a:uFill>
              <a:latin typeface="Gill Sans"/>
              <a:ea typeface="Gill Sans"/>
              <a:cs typeface="Gill Sans"/>
              <a:sym typeface="Gill Sans"/>
            </a:endParaRPr>
          </a:p>
          <a:p>
            <a:pPr algn="l" defTabSz="642937">
              <a:tabLst>
                <a:tab pos="812800" algn="l"/>
                <a:tab pos="1638300" algn="l"/>
                <a:tab pos="2463800" algn="l"/>
                <a:tab pos="3276600" algn="l"/>
                <a:tab pos="4102100" algn="l"/>
                <a:tab pos="4927600" algn="l"/>
                <a:tab pos="5740400" algn="l"/>
              </a:tabLst>
              <a:defRPr sz="9000">
                <a:solidFill>
                  <a:srgbClr val="FEFEFE"/>
                </a:solidFill>
                <a:effectLst>
                  <a:outerShdw sx="100000" sy="100000" kx="0" ky="0" algn="b" rotWithShape="0" blurRad="25400" dist="23994" dir="2700000">
                    <a:srgbClr val="000000">
                      <a:alpha val="31035"/>
                    </a:srgbClr>
                  </a:outerShdw>
                </a:effectLst>
                <a:uFill>
                  <a:solidFill>
                    <a:srgbClr val="FEFEFE"/>
                  </a:solidFill>
                </a:uFill>
                <a:latin typeface="Helvetica"/>
                <a:ea typeface="Helvetica"/>
                <a:cs typeface="Helvetica"/>
                <a:sym typeface="Helvetica"/>
              </a:defRPr>
            </a:pPr>
            <a:r>
              <a:rPr>
                <a:solidFill>
                  <a:srgbClr val="000000"/>
                </a:solidFill>
                <a:uFill>
                  <a:solidFill>
                    <a:srgbClr val="000000"/>
                  </a:solidFill>
                </a:uFill>
                <a:latin typeface="Gill Sans"/>
                <a:ea typeface="Gill Sans"/>
                <a:cs typeface="Gill Sans"/>
                <a:sym typeface="Gill Sans"/>
              </a:rPr>
              <a:t>para a missão de Deus.</a:t>
            </a:r>
          </a:p>
        </p:txBody>
      </p:sp>
      <p:pic>
        <p:nvPicPr>
          <p:cNvPr id="182" name="Screenshot 2016-11-04 09.39.05.png"/>
          <p:cNvPicPr>
            <a:picLocks noChangeAspect="1"/>
          </p:cNvPicPr>
          <p:nvPr/>
        </p:nvPicPr>
        <p:blipFill>
          <a:blip r:embed="rId3">
            <a:extLst/>
          </a:blip>
          <a:srcRect l="80410" t="0" r="0" b="76621"/>
          <a:stretch>
            <a:fillRect/>
          </a:stretch>
        </p:blipFill>
        <p:spPr>
          <a:xfrm>
            <a:off x="20080945" y="-126847"/>
            <a:ext cx="5534340" cy="3723695"/>
          </a:xfrm>
          <a:prstGeom prst="rect">
            <a:avLst/>
          </a:prstGeom>
          <a:ln w="12700">
            <a:miter lim="400000"/>
          </a:ln>
        </p:spPr>
      </p:pic>
      <p:sp>
        <p:nvSpPr>
          <p:cNvPr id="183" name="Shape 183"/>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a:latin typeface="Impact"/>
                <a:ea typeface="Impact"/>
                <a:cs typeface="Impact"/>
                <a:sym typeface="Impact"/>
              </a:defRPr>
            </a:pPr>
            <a:r>
              <a:t>PALAVRAS </a:t>
            </a:r>
          </a:p>
          <a:p>
            <a:pPr algn="r" defTabSz="584200">
              <a:defRPr>
                <a:latin typeface="Impact"/>
                <a:ea typeface="Impact"/>
                <a:cs typeface="Impact"/>
                <a:sym typeface="Impact"/>
              </a:defRPr>
            </a:pPr>
            <a:r>
              <a:t>PARA </a:t>
            </a:r>
          </a:p>
          <a:p>
            <a:pPr algn="r" defTabSz="584200">
              <a:defRPr>
                <a:latin typeface="Impact"/>
                <a:ea typeface="Impact"/>
                <a:cs typeface="Impact"/>
                <a:sym typeface="Impact"/>
              </a:defRPr>
            </a:pPr>
            <a:r>
              <a:t>VIVER</a:t>
            </a:r>
          </a:p>
        </p:txBody>
      </p:sp>
      <p:pic>
        <p:nvPicPr>
          <p:cNvPr id="184" name="Screenshot 2016-11-04 09.39.05.png"/>
          <p:cNvPicPr>
            <a:picLocks noChangeAspect="1"/>
          </p:cNvPicPr>
          <p:nvPr/>
        </p:nvPicPr>
        <p:blipFill>
          <a:blip r:embed="rId3">
            <a:extLst/>
          </a:blip>
          <a:srcRect l="4051" t="5959" r="84576" b="75951"/>
          <a:stretch>
            <a:fillRect/>
          </a:stretch>
        </p:blipFill>
        <p:spPr>
          <a:xfrm>
            <a:off x="-147561" y="668689"/>
            <a:ext cx="2378258" cy="2132633"/>
          </a:xfrm>
          <a:prstGeom prst="rect">
            <a:avLst/>
          </a:prstGeom>
          <a:ln w="12700">
            <a:miter lim="400000"/>
          </a:ln>
        </p:spPr>
      </p:pic>
      <p:pic>
        <p:nvPicPr>
          <p:cNvPr id="185" name="Screenshot 2016-11-04 09.39.05.png"/>
          <p:cNvPicPr>
            <a:picLocks noChangeAspect="1"/>
          </p:cNvPicPr>
          <p:nvPr/>
        </p:nvPicPr>
        <p:blipFill>
          <a:blip r:embed="rId3">
            <a:extLst/>
          </a:blip>
          <a:srcRect l="53666" t="57797" r="36940" b="27628"/>
          <a:stretch>
            <a:fillRect/>
          </a:stretch>
        </p:blipFill>
        <p:spPr>
          <a:xfrm>
            <a:off x="19575511" y="8985314"/>
            <a:ext cx="2285203" cy="1999060"/>
          </a:xfrm>
          <a:prstGeom prst="rect">
            <a:avLst/>
          </a:prstGeom>
          <a:ln w="12700">
            <a:miter lim="400000"/>
          </a:ln>
        </p:spPr>
      </p:pic>
      <p:sp>
        <p:nvSpPr>
          <p:cNvPr id="186" name="Shape 186"/>
          <p:cNvSpPr/>
          <p:nvPr/>
        </p:nvSpPr>
        <p:spPr>
          <a:xfrm>
            <a:off x="7821137" y="11742054"/>
            <a:ext cx="7900331" cy="1108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6600">
                <a:latin typeface="Gill Sans"/>
                <a:ea typeface="Gill Sans"/>
                <a:cs typeface="Gill Sans"/>
                <a:sym typeface="Gill Sans"/>
              </a:defRPr>
            </a:lvl1pPr>
          </a:lstStyle>
          <a:p>
            <a:pPr/>
            <a:r>
              <a:t>- Christopher Wright -</a:t>
            </a:r>
          </a:p>
        </p:txBody>
      </p:sp>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88" name="target.jpg"/>
          <p:cNvPicPr>
            <a:picLocks noChangeAspect="1"/>
          </p:cNvPicPr>
          <p:nvPr/>
        </p:nvPicPr>
        <p:blipFill>
          <a:blip r:embed="rId2">
            <a:extLst/>
          </a:blip>
          <a:srcRect l="14956" t="1644" r="15248" b="2435"/>
          <a:stretch>
            <a:fillRect/>
          </a:stretch>
        </p:blipFill>
        <p:spPr>
          <a:xfrm>
            <a:off x="3659605" y="5862892"/>
            <a:ext cx="1985796" cy="1989777"/>
          </a:xfrm>
          <a:custGeom>
            <a:avLst/>
            <a:gdLst/>
            <a:ahLst/>
            <a:cxnLst>
              <a:cxn ang="0">
                <a:pos x="wd2" y="hd2"/>
              </a:cxn>
              <a:cxn ang="5400000">
                <a:pos x="wd2" y="hd2"/>
              </a:cxn>
              <a:cxn ang="10800000">
                <a:pos x="wd2" y="hd2"/>
              </a:cxn>
              <a:cxn ang="16200000">
                <a:pos x="wd2" y="hd2"/>
              </a:cxn>
            </a:cxnLst>
            <a:rect l="0" t="0" r="r" b="b"/>
            <a:pathLst>
              <a:path w="21524" h="21249" fill="norm" stroke="1" extrusionOk="0">
                <a:moveTo>
                  <a:pt x="10912" y="4"/>
                </a:moveTo>
                <a:cubicBezTo>
                  <a:pt x="10603" y="-4"/>
                  <a:pt x="10289" y="1"/>
                  <a:pt x="9978" y="17"/>
                </a:cubicBezTo>
                <a:lnTo>
                  <a:pt x="9432" y="72"/>
                </a:lnTo>
                <a:cubicBezTo>
                  <a:pt x="7555" y="357"/>
                  <a:pt x="5584" y="1050"/>
                  <a:pt x="4197" y="2242"/>
                </a:cubicBezTo>
                <a:cubicBezTo>
                  <a:pt x="3201" y="2864"/>
                  <a:pt x="2387" y="3874"/>
                  <a:pt x="1775" y="4848"/>
                </a:cubicBezTo>
                <a:cubicBezTo>
                  <a:pt x="337" y="6773"/>
                  <a:pt x="-76" y="9184"/>
                  <a:pt x="11" y="11528"/>
                </a:cubicBezTo>
                <a:cubicBezTo>
                  <a:pt x="163" y="13623"/>
                  <a:pt x="1082" y="15607"/>
                  <a:pt x="2270" y="17229"/>
                </a:cubicBezTo>
                <a:cubicBezTo>
                  <a:pt x="2805" y="17737"/>
                  <a:pt x="3250" y="18340"/>
                  <a:pt x="3866" y="18750"/>
                </a:cubicBezTo>
                <a:cubicBezTo>
                  <a:pt x="4873" y="19721"/>
                  <a:pt x="6279" y="20344"/>
                  <a:pt x="7612" y="20810"/>
                </a:cubicBezTo>
                <a:cubicBezTo>
                  <a:pt x="10439" y="21596"/>
                  <a:pt x="13627" y="21362"/>
                  <a:pt x="16151" y="19835"/>
                </a:cubicBezTo>
                <a:cubicBezTo>
                  <a:pt x="17310" y="19274"/>
                  <a:pt x="18209" y="18413"/>
                  <a:pt x="19068" y="17500"/>
                </a:cubicBezTo>
                <a:cubicBezTo>
                  <a:pt x="19527" y="16775"/>
                  <a:pt x="20215" y="16038"/>
                  <a:pt x="20500" y="15165"/>
                </a:cubicBezTo>
                <a:cubicBezTo>
                  <a:pt x="21202" y="13935"/>
                  <a:pt x="21453" y="12554"/>
                  <a:pt x="21524" y="11151"/>
                </a:cubicBezTo>
                <a:lnTo>
                  <a:pt x="21524" y="9494"/>
                </a:lnTo>
                <a:cubicBezTo>
                  <a:pt x="21349" y="7728"/>
                  <a:pt x="20657" y="6107"/>
                  <a:pt x="19730" y="4632"/>
                </a:cubicBezTo>
                <a:cubicBezTo>
                  <a:pt x="19292" y="4202"/>
                  <a:pt x="19027" y="3570"/>
                  <a:pt x="18517" y="3272"/>
                </a:cubicBezTo>
                <a:cubicBezTo>
                  <a:pt x="18116" y="2728"/>
                  <a:pt x="17500" y="2354"/>
                  <a:pt x="16973" y="1916"/>
                </a:cubicBezTo>
                <a:cubicBezTo>
                  <a:pt x="15184" y="694"/>
                  <a:pt x="13075" y="61"/>
                  <a:pt x="10912" y="4"/>
                </a:cubicBezTo>
                <a:close/>
              </a:path>
            </a:pathLst>
          </a:custGeom>
          <a:ln w="12700">
            <a:miter lim="400000"/>
          </a:ln>
        </p:spPr>
      </p:pic>
      <p:sp>
        <p:nvSpPr>
          <p:cNvPr id="189" name="Shape 189"/>
          <p:cNvSpPr/>
          <p:nvPr/>
        </p:nvSpPr>
        <p:spPr>
          <a:xfrm>
            <a:off x="5738539" y="1268412"/>
            <a:ext cx="14319731" cy="11179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642937">
              <a:defRPr b="1" sz="6600">
                <a:solidFill>
                  <a:srgbClr val="FFFFFF"/>
                </a:solidFill>
                <a:latin typeface="Helvetica"/>
                <a:ea typeface="Helvetica"/>
                <a:cs typeface="Helvetica"/>
                <a:sym typeface="Helvetica"/>
              </a:defRPr>
            </a:pPr>
            <a:r>
              <a:t>É essencial que todo o crente mantenha esta verdade como um valor fundamental em sua vida cristã. Se as pessoas na igreja local realmente acreditam nisso, então Mateus 16:18 será evidente no poder da igreja, tanto local, quanto em suas comunidades, em seu país e por todo o mundo, para proclamar o poder do evangelho. </a:t>
            </a:r>
          </a:p>
        </p:txBody>
      </p:sp>
      <p:pic>
        <p:nvPicPr>
          <p:cNvPr id="190" name="Screenshot 2016-11-04 09.38.47.png"/>
          <p:cNvPicPr>
            <a:picLocks noChangeAspect="1"/>
          </p:cNvPicPr>
          <p:nvPr/>
        </p:nvPicPr>
        <p:blipFill>
          <a:blip r:embed="rId3">
            <a:extLst/>
          </a:blip>
          <a:srcRect l="0" t="0" r="88227" b="81419"/>
          <a:stretch>
            <a:fillRect/>
          </a:stretch>
        </p:blipFill>
        <p:spPr>
          <a:xfrm>
            <a:off x="-865022" y="-460964"/>
            <a:ext cx="4017933" cy="3559675"/>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dissolve" transition="in">
                                      <p:cBhvr>
                                        <p:cTn id="7" dur="1000"/>
                                        <p:tgtEl>
                                          <p:spTgt spid="18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89"/>
                                        </p:tgtEl>
                                        <p:attrNameLst>
                                          <p:attrName>style.visibility</p:attrName>
                                        </p:attrNameLst>
                                      </p:cBhvr>
                                      <p:to>
                                        <p:strVal val="visible"/>
                                      </p:to>
                                    </p:set>
                                    <p:animEffect filter="dissolve" transition="in">
                                      <p:cBhvr>
                                        <p:cTn id="11"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2"/>
      <p:bldP build="whole" bldLvl="1" animBg="1" rev="0" advAuto="0" spid="188"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