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12674203" y="3643312"/>
            <a:ext cx="4822032" cy="642937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003726" y="3321843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003726" y="6884789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12674203" y="3643312"/>
            <a:ext cx="4822032" cy="6429376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003726" y="3321843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003726" y="6884789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13009066" y="4768453"/>
            <a:ext cx="4326435" cy="575965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6673452" y="4634507"/>
            <a:ext cx="5317631" cy="6027541"/>
          </a:xfrm>
          <a:prstGeom prst="rect">
            <a:avLst/>
          </a:prstGeom>
        </p:spPr>
        <p:txBody>
          <a:bodyPr anchor="ctr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6673452" y="4634507"/>
            <a:ext cx="5317631" cy="6027541"/>
          </a:xfrm>
          <a:prstGeom prst="rect">
            <a:avLst/>
          </a:prstGeom>
        </p:spPr>
        <p:txBody>
          <a:bodyPr anchor="ctr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13531453" y="4634507"/>
            <a:ext cx="4179095" cy="6027541"/>
          </a:xfrm>
          <a:prstGeom prst="rect">
            <a:avLst/>
          </a:prstGeom>
        </p:spPr>
        <p:txBody>
          <a:bodyPr anchor="ctr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6673452" y="4634507"/>
            <a:ext cx="11037096" cy="6027541"/>
          </a:xfrm>
          <a:prstGeom prst="rect">
            <a:avLst/>
          </a:prstGeom>
        </p:spPr>
        <p:txBody>
          <a:bodyPr anchor="ctr"/>
          <a:lstStyle>
            <a:lvl1pPr marL="1079500" indent="-762000" algn="l">
              <a:spcBef>
                <a:spcPts val="2400"/>
              </a:spcBef>
              <a:buSzPct val="171000"/>
              <a:buChar char="•"/>
              <a:defRPr sz="5600"/>
            </a:lvl1pPr>
            <a:lvl2pPr marL="1524000" indent="-762000" algn="l">
              <a:spcBef>
                <a:spcPts val="2400"/>
              </a:spcBef>
              <a:buSzPct val="171000"/>
              <a:buChar char="•"/>
              <a:defRPr sz="5600"/>
            </a:lvl2pPr>
            <a:lvl3pPr marL="1968500" indent="-762000" algn="l">
              <a:spcBef>
                <a:spcPts val="2400"/>
              </a:spcBef>
              <a:buSzPct val="171000"/>
              <a:buChar char="•"/>
              <a:defRPr sz="5600"/>
            </a:lvl3pPr>
            <a:lvl4pPr marL="2413000" indent="-762000" algn="l">
              <a:spcBef>
                <a:spcPts val="2400"/>
              </a:spcBef>
              <a:buSzPct val="171000"/>
              <a:buChar char="•"/>
              <a:defRPr sz="5600"/>
            </a:lvl4pPr>
            <a:lvl5pPr marL="2857500" indent="-762000" algn="l">
              <a:spcBef>
                <a:spcPts val="2400"/>
              </a:spcBef>
              <a:buSzPct val="171000"/>
              <a:buChar char="•"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6673452" y="4634507"/>
            <a:ext cx="11037096" cy="6027541"/>
          </a:xfrm>
          <a:prstGeom prst="rect">
            <a:avLst/>
          </a:prstGeom>
        </p:spPr>
        <p:txBody>
          <a:bodyPr numCol="2" spcCol="551854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sz="half" idx="1"/>
          </p:nvPr>
        </p:nvSpPr>
        <p:spPr>
          <a:xfrm>
            <a:off x="6673452" y="3053952"/>
            <a:ext cx="11037096" cy="7608096"/>
          </a:xfrm>
          <a:prstGeom prst="rect">
            <a:avLst/>
          </a:prstGeom>
        </p:spPr>
        <p:txBody>
          <a:bodyPr anchor="ctr"/>
          <a:lstStyle>
            <a:lvl1pPr marL="1079500" indent="-762000" algn="l">
              <a:spcBef>
                <a:spcPts val="4800"/>
              </a:spcBef>
              <a:buSzPct val="171000"/>
              <a:buChar char="•"/>
              <a:defRPr sz="5600"/>
            </a:lvl1pPr>
            <a:lvl2pPr marL="1524000" indent="-762000" algn="l">
              <a:spcBef>
                <a:spcPts val="4800"/>
              </a:spcBef>
              <a:buSzPct val="171000"/>
              <a:buChar char="•"/>
              <a:defRPr sz="5600"/>
            </a:lvl2pPr>
            <a:lvl3pPr marL="1968500" indent="-762000" algn="l">
              <a:spcBef>
                <a:spcPts val="4800"/>
              </a:spcBef>
              <a:buSzPct val="171000"/>
              <a:buChar char="•"/>
              <a:defRPr sz="5600"/>
            </a:lvl3pPr>
            <a:lvl4pPr marL="2413000" indent="-762000" algn="l">
              <a:spcBef>
                <a:spcPts val="4800"/>
              </a:spcBef>
              <a:buSzPct val="171000"/>
              <a:buChar char="•"/>
              <a:defRPr sz="5600"/>
            </a:lvl4pPr>
            <a:lvl5pPr marL="2857500" indent="-762000" algn="l">
              <a:spcBef>
                <a:spcPts val="4800"/>
              </a:spcBef>
              <a:buSzPct val="171000"/>
              <a:buChar char="•"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6673452" y="4634507"/>
            <a:ext cx="11037096" cy="6027541"/>
          </a:xfrm>
          <a:prstGeom prst="rect">
            <a:avLst/>
          </a:prstGeom>
        </p:spPr>
        <p:txBody>
          <a:bodyPr anchor="ctr"/>
          <a:lstStyle>
            <a:lvl1pPr marL="1079500" indent="-762000" algn="l">
              <a:spcBef>
                <a:spcPts val="2400"/>
              </a:spcBef>
              <a:buSzPct val="171000"/>
              <a:buChar char="•"/>
              <a:defRPr sz="5600"/>
            </a:lvl1pPr>
            <a:lvl2pPr marL="1524000" indent="-762000" algn="l">
              <a:spcBef>
                <a:spcPts val="2400"/>
              </a:spcBef>
              <a:buSzPct val="171000"/>
              <a:buChar char="•"/>
              <a:defRPr sz="5600"/>
            </a:lvl2pPr>
            <a:lvl3pPr marL="1968500" indent="-762000" algn="l">
              <a:spcBef>
                <a:spcPts val="2400"/>
              </a:spcBef>
              <a:buSzPct val="171000"/>
              <a:buChar char="•"/>
              <a:defRPr sz="5600"/>
            </a:lvl3pPr>
            <a:lvl4pPr marL="2413000" indent="-762000" algn="l">
              <a:spcBef>
                <a:spcPts val="2400"/>
              </a:spcBef>
              <a:buSzPct val="171000"/>
              <a:buChar char="•"/>
              <a:defRPr sz="5600"/>
            </a:lvl4pPr>
            <a:lvl5pPr marL="2857500" indent="-762000" algn="l">
              <a:spcBef>
                <a:spcPts val="2400"/>
              </a:spcBef>
              <a:buSzPct val="171000"/>
              <a:buChar char="•"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78" name="Shape 1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6673452" y="4848820"/>
            <a:ext cx="11037096" cy="401836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pic" sz="quarter" idx="13"/>
          </p:nvPr>
        </p:nvSpPr>
        <p:spPr>
          <a:xfrm>
            <a:off x="8977312" y="3616523"/>
            <a:ext cx="6429377" cy="482203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4" name="Shape 194"/>
          <p:cNvSpPr/>
          <p:nvPr>
            <p:ph type="title"/>
          </p:nvPr>
        </p:nvSpPr>
        <p:spPr>
          <a:xfrm>
            <a:off x="6673452" y="9483328"/>
            <a:ext cx="11037096" cy="179486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pic" sz="quarter" idx="13"/>
          </p:nvPr>
        </p:nvSpPr>
        <p:spPr>
          <a:xfrm>
            <a:off x="8977312" y="3616523"/>
            <a:ext cx="6429377" cy="4822032"/>
          </a:xfrm>
          <a:prstGeom prst="rect">
            <a:avLst/>
          </a:prstGeom>
          <a:ln w="127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3" name="Shape 203"/>
          <p:cNvSpPr/>
          <p:nvPr>
            <p:ph type="title"/>
          </p:nvPr>
        </p:nvSpPr>
        <p:spPr>
          <a:xfrm>
            <a:off x="6673452" y="9483328"/>
            <a:ext cx="11037096" cy="179486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pic" sz="quarter" idx="13"/>
          </p:nvPr>
        </p:nvSpPr>
        <p:spPr>
          <a:xfrm>
            <a:off x="12660808" y="3643312"/>
            <a:ext cx="4822032" cy="642937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2" name="Shape 212"/>
          <p:cNvSpPr/>
          <p:nvPr>
            <p:ph type="title"/>
          </p:nvPr>
        </p:nvSpPr>
        <p:spPr>
          <a:xfrm>
            <a:off x="6003726" y="3321843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6003726" y="6884789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pic" sz="quarter" idx="13"/>
          </p:nvPr>
        </p:nvSpPr>
        <p:spPr>
          <a:xfrm>
            <a:off x="12660808" y="3643312"/>
            <a:ext cx="4822032" cy="6429376"/>
          </a:xfrm>
          <a:prstGeom prst="rect">
            <a:avLst/>
          </a:prstGeom>
          <a:ln w="127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22" name="Shape 222"/>
          <p:cNvSpPr/>
          <p:nvPr>
            <p:ph type="title"/>
          </p:nvPr>
        </p:nvSpPr>
        <p:spPr>
          <a:xfrm>
            <a:off x="6003726" y="3321843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xfrm>
            <a:off x="6003726" y="6884789"/>
            <a:ext cx="6188275" cy="348257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pic" sz="quarter" idx="13"/>
          </p:nvPr>
        </p:nvSpPr>
        <p:spPr>
          <a:xfrm>
            <a:off x="12928699" y="4781847"/>
            <a:ext cx="4286251" cy="571946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32" name="Shape 232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xfrm>
            <a:off x="6673452" y="4634507"/>
            <a:ext cx="5317631" cy="6027541"/>
          </a:xfrm>
          <a:prstGeom prst="rect">
            <a:avLst/>
          </a:prstGeom>
        </p:spPr>
        <p:txBody>
          <a:bodyPr anchor="ctr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" name="Shape 2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xfrm>
            <a:off x="6673452" y="4634507"/>
            <a:ext cx="5317631" cy="6027541"/>
          </a:xfrm>
          <a:prstGeom prst="rect">
            <a:avLst/>
          </a:prstGeom>
        </p:spPr>
        <p:txBody>
          <a:bodyPr anchor="ctr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xfrm>
            <a:off x="13531453" y="4634507"/>
            <a:ext cx="4179095" cy="6027541"/>
          </a:xfrm>
          <a:prstGeom prst="rect">
            <a:avLst/>
          </a:prstGeom>
        </p:spPr>
        <p:txBody>
          <a:bodyPr anchor="ctr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6017120" y="1852612"/>
            <a:ext cx="12349760" cy="2262188"/>
          </a:xfrm>
          <a:prstGeom prst="rect">
            <a:avLst/>
          </a:prstGeom>
        </p:spPr>
        <p:txBody>
          <a:bodyPr anchor="ctr"/>
          <a:lstStyle>
            <a:lvl1pPr marL="57799" marR="57799" defTabSz="1295400"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0" name="Shape 260"/>
          <p:cNvSpPr/>
          <p:nvPr>
            <p:ph type="body" sz="half" idx="1"/>
          </p:nvPr>
        </p:nvSpPr>
        <p:spPr>
          <a:xfrm>
            <a:off x="6017120" y="4112120"/>
            <a:ext cx="12349760" cy="7889381"/>
          </a:xfrm>
          <a:prstGeom prst="rect">
            <a:avLst/>
          </a:prstGeom>
        </p:spPr>
        <p:txBody>
          <a:bodyPr/>
          <a:lstStyle>
            <a:lvl1pPr marL="492644" marR="57799" indent="-452004" algn="l" defTabSz="1295400">
              <a:spcBef>
                <a:spcPts val="1000"/>
              </a:spcBef>
              <a:buSzPct val="100000"/>
              <a:buChar char="•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873826" marR="57799" indent="-375986" algn="l" defTabSz="1295400">
              <a:spcBef>
                <a:spcPts val="900"/>
              </a:spcBef>
              <a:buSzPct val="100000"/>
              <a:buChar char="–"/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50875" marR="57799" indent="-295835" algn="l" defTabSz="1295400">
              <a:spcBef>
                <a:spcPts val="700"/>
              </a:spcBef>
              <a:buSzPct val="100000"/>
              <a:buChar char="•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06154" marR="57799" indent="-293914" algn="l" defTabSz="1295400">
              <a:spcBef>
                <a:spcPts val="600"/>
              </a:spcBef>
              <a:buSzPct val="100000"/>
              <a:buChar char="–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63354" marR="57799" indent="-293914" algn="l" defTabSz="1295400">
              <a:spcBef>
                <a:spcPts val="600"/>
              </a:spcBef>
              <a:buSzPct val="100000"/>
              <a:buChar char="»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xfrm>
            <a:off x="16548682" y="11082338"/>
            <a:ext cx="430636" cy="428217"/>
          </a:xfrm>
          <a:prstGeom prst="rect">
            <a:avLst/>
          </a:prstGeom>
        </p:spPr>
        <p:txBody>
          <a:bodyPr/>
          <a:lstStyle>
            <a:lvl1pPr defTabSz="825500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673452" y="4634507"/>
            <a:ext cx="11037096" cy="6027541"/>
          </a:xfrm>
          <a:prstGeom prst="rect">
            <a:avLst/>
          </a:prstGeom>
        </p:spPr>
        <p:txBody>
          <a:bodyPr numCol="2" spcCol="551854"/>
          <a:lstStyle>
            <a:lvl1pPr marL="966690" indent="-649190" algn="l">
              <a:spcBef>
                <a:spcPts val="3800"/>
              </a:spcBef>
              <a:buSzPct val="171000"/>
              <a:buChar char="•"/>
              <a:defRPr sz="4200"/>
            </a:lvl1pPr>
            <a:lvl2pPr marL="1411190" indent="-649190" algn="l">
              <a:spcBef>
                <a:spcPts val="3800"/>
              </a:spcBef>
              <a:buSzPct val="171000"/>
              <a:buChar char="•"/>
              <a:defRPr sz="4200"/>
            </a:lvl2pPr>
            <a:lvl3pPr marL="1855690" indent="-649190" algn="l">
              <a:spcBef>
                <a:spcPts val="3800"/>
              </a:spcBef>
              <a:buSzPct val="171000"/>
              <a:buChar char="•"/>
              <a:defRPr sz="4200"/>
            </a:lvl3pPr>
            <a:lvl4pPr marL="2300190" indent="-649190" algn="l">
              <a:spcBef>
                <a:spcPts val="3800"/>
              </a:spcBef>
              <a:buSzPct val="171000"/>
              <a:buChar char="•"/>
              <a:defRPr sz="4200"/>
            </a:lvl4pPr>
            <a:lvl5pPr marL="2744690" indent="-649190" algn="l">
              <a:spcBef>
                <a:spcPts val="3800"/>
              </a:spcBef>
              <a:buSzPct val="171000"/>
              <a:buChar char="•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sz="half" idx="1"/>
          </p:nvPr>
        </p:nvSpPr>
        <p:spPr>
          <a:xfrm>
            <a:off x="6673452" y="3053952"/>
            <a:ext cx="11037096" cy="7608096"/>
          </a:xfrm>
          <a:prstGeom prst="rect">
            <a:avLst/>
          </a:prstGeom>
        </p:spPr>
        <p:txBody>
          <a:bodyPr anchor="ctr"/>
          <a:lstStyle>
            <a:lvl1pPr marL="1079500" indent="-762000" algn="l">
              <a:spcBef>
                <a:spcPts val="4800"/>
              </a:spcBef>
              <a:buSzPct val="171000"/>
              <a:buChar char="•"/>
              <a:defRPr sz="5600"/>
            </a:lvl1pPr>
            <a:lvl2pPr marL="1524000" indent="-762000" algn="l">
              <a:spcBef>
                <a:spcPts val="4800"/>
              </a:spcBef>
              <a:buSzPct val="171000"/>
              <a:buChar char="•"/>
              <a:defRPr sz="5600"/>
            </a:lvl2pPr>
            <a:lvl3pPr marL="1968500" indent="-762000" algn="l">
              <a:spcBef>
                <a:spcPts val="4800"/>
              </a:spcBef>
              <a:buSzPct val="171000"/>
              <a:buChar char="•"/>
              <a:defRPr sz="5600"/>
            </a:lvl3pPr>
            <a:lvl4pPr marL="2413000" indent="-762000" algn="l">
              <a:spcBef>
                <a:spcPts val="4800"/>
              </a:spcBef>
              <a:buSzPct val="171000"/>
              <a:buChar char="•"/>
              <a:defRPr sz="5600"/>
            </a:lvl4pPr>
            <a:lvl5pPr marL="2857500" indent="-762000" algn="l">
              <a:spcBef>
                <a:spcPts val="4800"/>
              </a:spcBef>
              <a:buSzPct val="171000"/>
              <a:buChar char="•"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6673452" y="1982390"/>
            <a:ext cx="11037096" cy="25717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6673452" y="4848820"/>
            <a:ext cx="11037096" cy="401836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quarter" idx="13"/>
          </p:nvPr>
        </p:nvSpPr>
        <p:spPr>
          <a:xfrm>
            <a:off x="8977312" y="4058542"/>
            <a:ext cx="6429377" cy="4822032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6673452" y="9483328"/>
            <a:ext cx="11037096" cy="179486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quarter" idx="13"/>
          </p:nvPr>
        </p:nvSpPr>
        <p:spPr>
          <a:xfrm>
            <a:off x="8977312" y="4058542"/>
            <a:ext cx="6429377" cy="4822032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6673452" y="9483328"/>
            <a:ext cx="11037096" cy="179486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73452" y="3442394"/>
            <a:ext cx="11037096" cy="34825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b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73452" y="7018734"/>
            <a:ext cx="11037096" cy="11921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85674" y="11479113"/>
            <a:ext cx="399257" cy="424657"/>
          </a:xfrm>
          <a:prstGeom prst="rect">
            <a:avLst/>
          </a:prstGeom>
          <a:ln w="3175">
            <a:miter lim="400000"/>
          </a:ln>
        </p:spPr>
        <p:txBody>
          <a:bodyPr wrap="none" lIns="53578" tIns="53578" rIns="53578" bIns="53578">
            <a:spAutoFit/>
          </a:bodyPr>
          <a:lstStyle>
            <a:lvl1pPr algn="ctr" defTabSz="584200"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DSC_0676-small-filtered.jpeg"/>
          <p:cNvPicPr>
            <a:picLocks noChangeAspect="1"/>
          </p:cNvPicPr>
          <p:nvPr/>
        </p:nvPicPr>
        <p:blipFill>
          <a:blip r:embed="rId2">
            <a:alphaModFix amt="41594"/>
            <a:extLst/>
          </a:blip>
          <a:stretch>
            <a:fillRect/>
          </a:stretch>
        </p:blipFill>
        <p:spPr>
          <a:xfrm>
            <a:off x="-422148" y="-34441"/>
            <a:ext cx="24814908" cy="16545292"/>
          </a:xfrm>
          <a:prstGeom prst="rect">
            <a:avLst/>
          </a:prstGeom>
          <a:ln w="3175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-304715" y="2084950"/>
            <a:ext cx="13421322" cy="3815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ctr" defTabSz="642937">
              <a:defRPr sz="10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Valores e Ética </a:t>
            </a:r>
          </a:p>
          <a:p>
            <a:pPr algn="ctr" defTabSz="642937">
              <a:defRPr sz="10400">
                <a:latin typeface="Geneva"/>
                <a:ea typeface="Geneva"/>
                <a:cs typeface="Geneva"/>
                <a:sym typeface="Geneva"/>
              </a:defRPr>
            </a:pPr>
            <a:r>
              <a:rPr>
                <a:latin typeface="Arial Black"/>
                <a:ea typeface="Arial Black"/>
                <a:cs typeface="Arial Black"/>
                <a:sym typeface="Arial Black"/>
              </a:rPr>
              <a:t>Cristã</a:t>
            </a:r>
            <a:r>
              <a:t> </a:t>
            </a:r>
          </a:p>
        </p:txBody>
      </p:sp>
      <p:pic>
        <p:nvPicPr>
          <p:cNvPr id="272" name="Logotipo.jpg"/>
          <p:cNvPicPr>
            <a:picLocks noChangeAspect="1"/>
          </p:cNvPicPr>
          <p:nvPr/>
        </p:nvPicPr>
        <p:blipFill>
          <a:blip r:embed="rId3">
            <a:extLst/>
          </a:blip>
          <a:srcRect l="0" t="58871" r="0" b="0"/>
          <a:stretch>
            <a:fillRect/>
          </a:stretch>
        </p:blipFill>
        <p:spPr>
          <a:xfrm>
            <a:off x="941176" y="9595798"/>
            <a:ext cx="10929519" cy="3494213"/>
          </a:xfrm>
          <a:prstGeom prst="rect">
            <a:avLst/>
          </a:prstGeom>
          <a:ln w="3175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2323019" y="1267025"/>
            <a:ext cx="10141103" cy="6204077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74" name="White on Black logo.001-filtered.jpeg"/>
          <p:cNvPicPr>
            <a:picLocks noChangeAspect="1"/>
          </p:cNvPicPr>
          <p:nvPr/>
        </p:nvPicPr>
        <p:blipFill>
          <a:blip r:embed="rId4">
            <a:extLst/>
          </a:blip>
          <a:srcRect l="22627" t="5319" r="22178" b="2683"/>
          <a:stretch>
            <a:fillRect/>
          </a:stretch>
        </p:blipFill>
        <p:spPr>
          <a:xfrm>
            <a:off x="12599533" y="1469638"/>
            <a:ext cx="3041032" cy="380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11186" y="1"/>
                </a:moveTo>
                <a:cubicBezTo>
                  <a:pt x="11153" y="9"/>
                  <a:pt x="11184" y="71"/>
                  <a:pt x="11262" y="190"/>
                </a:cubicBezTo>
                <a:cubicBezTo>
                  <a:pt x="11334" y="300"/>
                  <a:pt x="11391" y="531"/>
                  <a:pt x="11392" y="701"/>
                </a:cubicBezTo>
                <a:cubicBezTo>
                  <a:pt x="11393" y="1136"/>
                  <a:pt x="10942" y="1518"/>
                  <a:pt x="9985" y="1895"/>
                </a:cubicBezTo>
                <a:cubicBezTo>
                  <a:pt x="9171" y="2216"/>
                  <a:pt x="8972" y="2338"/>
                  <a:pt x="8785" y="2627"/>
                </a:cubicBezTo>
                <a:cubicBezTo>
                  <a:pt x="8499" y="3069"/>
                  <a:pt x="8753" y="3651"/>
                  <a:pt x="9481" y="4217"/>
                </a:cubicBezTo>
                <a:lnTo>
                  <a:pt x="9946" y="4580"/>
                </a:lnTo>
                <a:lnTo>
                  <a:pt x="10236" y="4416"/>
                </a:lnTo>
                <a:cubicBezTo>
                  <a:pt x="10396" y="4325"/>
                  <a:pt x="10609" y="4214"/>
                  <a:pt x="10710" y="4170"/>
                </a:cubicBezTo>
                <a:cubicBezTo>
                  <a:pt x="10810" y="4126"/>
                  <a:pt x="10903" y="4012"/>
                  <a:pt x="10918" y="3916"/>
                </a:cubicBezTo>
                <a:cubicBezTo>
                  <a:pt x="10973" y="3564"/>
                  <a:pt x="11018" y="3528"/>
                  <a:pt x="11214" y="3670"/>
                </a:cubicBezTo>
                <a:cubicBezTo>
                  <a:pt x="11437" y="3831"/>
                  <a:pt x="11444" y="4085"/>
                  <a:pt x="11234" y="4341"/>
                </a:cubicBezTo>
                <a:cubicBezTo>
                  <a:pt x="11146" y="4448"/>
                  <a:pt x="11126" y="4512"/>
                  <a:pt x="11189" y="4481"/>
                </a:cubicBezTo>
                <a:cubicBezTo>
                  <a:pt x="11366" y="4394"/>
                  <a:pt x="11513" y="4500"/>
                  <a:pt x="11386" y="4623"/>
                </a:cubicBezTo>
                <a:cubicBezTo>
                  <a:pt x="11304" y="4701"/>
                  <a:pt x="11305" y="4776"/>
                  <a:pt x="11392" y="4943"/>
                </a:cubicBezTo>
                <a:cubicBezTo>
                  <a:pt x="11523" y="5196"/>
                  <a:pt x="11586" y="5179"/>
                  <a:pt x="11947" y="4780"/>
                </a:cubicBezTo>
                <a:cubicBezTo>
                  <a:pt x="12271" y="4423"/>
                  <a:pt x="12309" y="3968"/>
                  <a:pt x="12040" y="3695"/>
                </a:cubicBezTo>
                <a:cubicBezTo>
                  <a:pt x="11710" y="3359"/>
                  <a:pt x="11757" y="2986"/>
                  <a:pt x="12178" y="2614"/>
                </a:cubicBezTo>
                <a:cubicBezTo>
                  <a:pt x="12360" y="2453"/>
                  <a:pt x="12459" y="2321"/>
                  <a:pt x="12398" y="2321"/>
                </a:cubicBezTo>
                <a:cubicBezTo>
                  <a:pt x="12162" y="2321"/>
                  <a:pt x="11655" y="2568"/>
                  <a:pt x="11476" y="2769"/>
                </a:cubicBezTo>
                <a:cubicBezTo>
                  <a:pt x="11147" y="3139"/>
                  <a:pt x="10981" y="2824"/>
                  <a:pt x="11268" y="2373"/>
                </a:cubicBezTo>
                <a:cubicBezTo>
                  <a:pt x="11349" y="2244"/>
                  <a:pt x="11561" y="1995"/>
                  <a:pt x="11738" y="1821"/>
                </a:cubicBezTo>
                <a:cubicBezTo>
                  <a:pt x="12322" y="1246"/>
                  <a:pt x="12219" y="554"/>
                  <a:pt x="11488" y="138"/>
                </a:cubicBezTo>
                <a:cubicBezTo>
                  <a:pt x="11316" y="41"/>
                  <a:pt x="11219" y="-7"/>
                  <a:pt x="11186" y="1"/>
                </a:cubicBezTo>
                <a:close/>
                <a:moveTo>
                  <a:pt x="4605" y="6337"/>
                </a:moveTo>
                <a:cubicBezTo>
                  <a:pt x="3955" y="6357"/>
                  <a:pt x="3335" y="6426"/>
                  <a:pt x="2956" y="6535"/>
                </a:cubicBezTo>
                <a:cubicBezTo>
                  <a:pt x="1813" y="6865"/>
                  <a:pt x="1010" y="7503"/>
                  <a:pt x="671" y="8351"/>
                </a:cubicBezTo>
                <a:cubicBezTo>
                  <a:pt x="553" y="8646"/>
                  <a:pt x="526" y="8912"/>
                  <a:pt x="558" y="9483"/>
                </a:cubicBezTo>
                <a:cubicBezTo>
                  <a:pt x="596" y="10158"/>
                  <a:pt x="633" y="10280"/>
                  <a:pt x="933" y="10772"/>
                </a:cubicBezTo>
                <a:cubicBezTo>
                  <a:pt x="1445" y="11611"/>
                  <a:pt x="1857" y="11959"/>
                  <a:pt x="4478" y="13750"/>
                </a:cubicBezTo>
                <a:cubicBezTo>
                  <a:pt x="6059" y="14829"/>
                  <a:pt x="6561" y="15490"/>
                  <a:pt x="6561" y="16498"/>
                </a:cubicBezTo>
                <a:cubicBezTo>
                  <a:pt x="6561" y="17859"/>
                  <a:pt x="5307" y="18803"/>
                  <a:pt x="3498" y="18804"/>
                </a:cubicBezTo>
                <a:cubicBezTo>
                  <a:pt x="1663" y="18805"/>
                  <a:pt x="461" y="18035"/>
                  <a:pt x="299" y="16757"/>
                </a:cubicBezTo>
                <a:cubicBezTo>
                  <a:pt x="267" y="16504"/>
                  <a:pt x="205" y="16325"/>
                  <a:pt x="163" y="16358"/>
                </a:cubicBezTo>
                <a:cubicBezTo>
                  <a:pt x="91" y="16416"/>
                  <a:pt x="6" y="17541"/>
                  <a:pt x="0" y="18203"/>
                </a:cubicBezTo>
                <a:cubicBezTo>
                  <a:pt x="-2" y="18423"/>
                  <a:pt x="6" y="18592"/>
                  <a:pt x="25" y="18653"/>
                </a:cubicBezTo>
                <a:cubicBezTo>
                  <a:pt x="112" y="18928"/>
                  <a:pt x="1123" y="19221"/>
                  <a:pt x="2319" y="19318"/>
                </a:cubicBezTo>
                <a:cubicBezTo>
                  <a:pt x="2892" y="19364"/>
                  <a:pt x="4175" y="19285"/>
                  <a:pt x="4732" y="19171"/>
                </a:cubicBezTo>
                <a:cubicBezTo>
                  <a:pt x="7090" y="18688"/>
                  <a:pt x="8419" y="16824"/>
                  <a:pt x="7787" y="14887"/>
                </a:cubicBezTo>
                <a:cubicBezTo>
                  <a:pt x="7471" y="13918"/>
                  <a:pt x="6626" y="13112"/>
                  <a:pt x="4450" y="11707"/>
                </a:cubicBezTo>
                <a:cubicBezTo>
                  <a:pt x="2209" y="10259"/>
                  <a:pt x="1770" y="9778"/>
                  <a:pt x="1773" y="8767"/>
                </a:cubicBezTo>
                <a:cubicBezTo>
                  <a:pt x="1774" y="8312"/>
                  <a:pt x="1817" y="8121"/>
                  <a:pt x="1970" y="7893"/>
                </a:cubicBezTo>
                <a:cubicBezTo>
                  <a:pt x="2541" y="7043"/>
                  <a:pt x="3755" y="6638"/>
                  <a:pt x="5152" y="6832"/>
                </a:cubicBezTo>
                <a:cubicBezTo>
                  <a:pt x="6419" y="7009"/>
                  <a:pt x="7073" y="7461"/>
                  <a:pt x="7291" y="8310"/>
                </a:cubicBezTo>
                <a:cubicBezTo>
                  <a:pt x="7390" y="8696"/>
                  <a:pt x="7420" y="8738"/>
                  <a:pt x="7477" y="8585"/>
                </a:cubicBezTo>
                <a:cubicBezTo>
                  <a:pt x="7515" y="8485"/>
                  <a:pt x="7548" y="7985"/>
                  <a:pt x="7553" y="7474"/>
                </a:cubicBezTo>
                <a:cubicBezTo>
                  <a:pt x="7562" y="6570"/>
                  <a:pt x="7558" y="6546"/>
                  <a:pt x="7367" y="6546"/>
                </a:cubicBezTo>
                <a:cubicBezTo>
                  <a:pt x="7259" y="6546"/>
                  <a:pt x="6843" y="6492"/>
                  <a:pt x="6443" y="6427"/>
                </a:cubicBezTo>
                <a:cubicBezTo>
                  <a:pt x="5935" y="6345"/>
                  <a:pt x="5255" y="6317"/>
                  <a:pt x="4605" y="6337"/>
                </a:cubicBezTo>
                <a:close/>
                <a:moveTo>
                  <a:pt x="14405" y="6553"/>
                </a:moveTo>
                <a:cubicBezTo>
                  <a:pt x="13000" y="6553"/>
                  <a:pt x="11848" y="6581"/>
                  <a:pt x="11848" y="6614"/>
                </a:cubicBezTo>
                <a:cubicBezTo>
                  <a:pt x="11848" y="6647"/>
                  <a:pt x="12078" y="6688"/>
                  <a:pt x="12356" y="6706"/>
                </a:cubicBezTo>
                <a:cubicBezTo>
                  <a:pt x="12974" y="6747"/>
                  <a:pt x="13312" y="6932"/>
                  <a:pt x="13472" y="7314"/>
                </a:cubicBezTo>
                <a:cubicBezTo>
                  <a:pt x="13644" y="7725"/>
                  <a:pt x="13594" y="18061"/>
                  <a:pt x="13418" y="18381"/>
                </a:cubicBezTo>
                <a:cubicBezTo>
                  <a:pt x="13223" y="18737"/>
                  <a:pt x="12959" y="18909"/>
                  <a:pt x="12505" y="18975"/>
                </a:cubicBezTo>
                <a:cubicBezTo>
                  <a:pt x="12199" y="19020"/>
                  <a:pt x="12747" y="19047"/>
                  <a:pt x="14450" y="19074"/>
                </a:cubicBezTo>
                <a:cubicBezTo>
                  <a:pt x="18950" y="19147"/>
                  <a:pt x="20887" y="19148"/>
                  <a:pt x="21059" y="19074"/>
                </a:cubicBezTo>
                <a:cubicBezTo>
                  <a:pt x="21261" y="18988"/>
                  <a:pt x="21492" y="18246"/>
                  <a:pt x="21575" y="17416"/>
                </a:cubicBezTo>
                <a:cubicBezTo>
                  <a:pt x="21591" y="17255"/>
                  <a:pt x="21598" y="17134"/>
                  <a:pt x="21594" y="17054"/>
                </a:cubicBezTo>
                <a:cubicBezTo>
                  <a:pt x="21583" y="16813"/>
                  <a:pt x="21482" y="16935"/>
                  <a:pt x="21298" y="17421"/>
                </a:cubicBezTo>
                <a:cubicBezTo>
                  <a:pt x="21105" y="17933"/>
                  <a:pt x="20600" y="18376"/>
                  <a:pt x="20086" y="18482"/>
                </a:cubicBezTo>
                <a:cubicBezTo>
                  <a:pt x="19494" y="18604"/>
                  <a:pt x="18044" y="18649"/>
                  <a:pt x="17155" y="18572"/>
                </a:cubicBezTo>
                <a:cubicBezTo>
                  <a:pt x="15604" y="18438"/>
                  <a:pt x="15439" y="18254"/>
                  <a:pt x="15304" y="16522"/>
                </a:cubicBezTo>
                <a:cubicBezTo>
                  <a:pt x="15253" y="15877"/>
                  <a:pt x="15226" y="13573"/>
                  <a:pt x="15242" y="11403"/>
                </a:cubicBezTo>
                <a:cubicBezTo>
                  <a:pt x="15267" y="7862"/>
                  <a:pt x="15285" y="7427"/>
                  <a:pt x="15425" y="7179"/>
                </a:cubicBezTo>
                <a:cubicBezTo>
                  <a:pt x="15605" y="6861"/>
                  <a:pt x="16013" y="6690"/>
                  <a:pt x="16589" y="6690"/>
                </a:cubicBezTo>
                <a:cubicBezTo>
                  <a:pt x="16791" y="6690"/>
                  <a:pt x="16958" y="6661"/>
                  <a:pt x="16958" y="6623"/>
                </a:cubicBezTo>
                <a:cubicBezTo>
                  <a:pt x="16958" y="6581"/>
                  <a:pt x="15950" y="6553"/>
                  <a:pt x="14405" y="6553"/>
                </a:cubicBezTo>
                <a:close/>
                <a:moveTo>
                  <a:pt x="20194" y="20327"/>
                </a:moveTo>
                <a:lnTo>
                  <a:pt x="10620" y="20329"/>
                </a:lnTo>
                <a:cubicBezTo>
                  <a:pt x="5353" y="20331"/>
                  <a:pt x="1146" y="20346"/>
                  <a:pt x="1271" y="20363"/>
                </a:cubicBezTo>
                <a:cubicBezTo>
                  <a:pt x="1396" y="20379"/>
                  <a:pt x="3551" y="20668"/>
                  <a:pt x="6059" y="21002"/>
                </a:cubicBezTo>
                <a:cubicBezTo>
                  <a:pt x="8568" y="21337"/>
                  <a:pt x="10742" y="21593"/>
                  <a:pt x="10893" y="21574"/>
                </a:cubicBezTo>
                <a:cubicBezTo>
                  <a:pt x="11043" y="21556"/>
                  <a:pt x="13198" y="21269"/>
                  <a:pt x="15681" y="20935"/>
                </a:cubicBezTo>
                <a:lnTo>
                  <a:pt x="20194" y="20327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17081019" y="1886123"/>
            <a:ext cx="3893692" cy="1143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MENTOR.</a:t>
            </a:r>
          </a:p>
        </p:txBody>
      </p:sp>
      <p:sp>
        <p:nvSpPr>
          <p:cNvPr id="276" name="Shape 276"/>
          <p:cNvSpPr/>
          <p:nvPr/>
        </p:nvSpPr>
        <p:spPr>
          <a:xfrm>
            <a:off x="16535942" y="2927754"/>
            <a:ext cx="4983845" cy="1143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MOBILIZAR.</a:t>
            </a:r>
          </a:p>
        </p:txBody>
      </p:sp>
      <p:sp>
        <p:nvSpPr>
          <p:cNvPr id="277" name="Shape 277"/>
          <p:cNvSpPr/>
          <p:nvPr/>
        </p:nvSpPr>
        <p:spPr>
          <a:xfrm>
            <a:off x="16043017" y="3957071"/>
            <a:ext cx="5969695" cy="1143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MULTIPLICAR.</a:t>
            </a:r>
          </a:p>
        </p:txBody>
      </p:sp>
      <p:sp>
        <p:nvSpPr>
          <p:cNvPr id="278" name="Shape 278"/>
          <p:cNvSpPr/>
          <p:nvPr/>
        </p:nvSpPr>
        <p:spPr>
          <a:xfrm>
            <a:off x="13059850" y="5642727"/>
            <a:ext cx="831644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14447941" y="6014235"/>
            <a:ext cx="5540258" cy="1333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6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Curso 1.5.2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155128" y="3375421"/>
            <a:ext cx="24073744" cy="69651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ctr" defTabSz="642937">
              <a:defRPr sz="9000">
                <a:solidFill>
                  <a:srgbClr val="FFFFFF"/>
                </a:solidFill>
              </a:defRPr>
            </a:pPr>
            <a:r>
              <a:t>Sua ética responde à questão mais importante para cada crente.</a:t>
            </a:r>
          </a:p>
          <a:p>
            <a:pPr defTabSz="642937">
              <a:defRPr sz="9000">
                <a:solidFill>
                  <a:srgbClr val="FFFFFF"/>
                </a:solidFill>
              </a:defRPr>
            </a:pPr>
          </a:p>
          <a:p>
            <a:pPr algn="ctr" defTabSz="642937">
              <a:defRPr sz="9000">
                <a:solidFill>
                  <a:srgbClr val="FFFFFF"/>
                </a:solidFill>
              </a:defRPr>
            </a:pPr>
            <a:r>
              <a:t>Como eu devo viver para fazer o que é certo, justo, e bom?</a:t>
            </a:r>
          </a:p>
        </p:txBody>
      </p:sp>
      <p:pic>
        <p:nvPicPr>
          <p:cNvPr id="34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3775349" y="1856759"/>
            <a:ext cx="16833303" cy="2571751"/>
          </a:xfrm>
          <a:prstGeom prst="rect">
            <a:avLst/>
          </a:prstGeom>
        </p:spPr>
        <p:txBody>
          <a:bodyPr/>
          <a:lstStyle/>
          <a:p>
            <a:pPr defTabSz="642937">
              <a:defRPr sz="8400">
                <a:latin typeface="Helvetica"/>
                <a:ea typeface="Helvetica"/>
                <a:cs typeface="Helvetica"/>
                <a:sym typeface="Helvetica"/>
              </a:defRPr>
            </a:pPr>
            <a:r>
              <a:t>O Código para viver a vida Cristã </a:t>
            </a:r>
          </a:p>
          <a:p>
            <a:pPr defTabSz="642937">
              <a:defRPr sz="8400">
                <a:latin typeface="Helvetica"/>
                <a:ea typeface="Helvetica"/>
                <a:cs typeface="Helvetica"/>
                <a:sym typeface="Helvetica"/>
              </a:defRPr>
            </a:pPr>
            <a:r>
              <a:t>consiste de…</a:t>
            </a:r>
          </a:p>
        </p:txBody>
      </p:sp>
      <p:sp>
        <p:nvSpPr>
          <p:cNvPr id="347" name="Shape 347"/>
          <p:cNvSpPr/>
          <p:nvPr/>
        </p:nvSpPr>
        <p:spPr>
          <a:xfrm flipH="1" flipV="1">
            <a:off x="9553321" y="7936714"/>
            <a:ext cx="1101673" cy="939968"/>
          </a:xfrm>
          <a:prstGeom prst="line">
            <a:avLst/>
          </a:prstGeom>
          <a:ln w="1143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348" name="Shape 348"/>
          <p:cNvSpPr/>
          <p:nvPr/>
        </p:nvSpPr>
        <p:spPr>
          <a:xfrm>
            <a:off x="5588495" y="4969371"/>
            <a:ext cx="4125517" cy="3817442"/>
          </a:xfrm>
          <a:prstGeom prst="ellipse">
            <a:avLst/>
          </a:prstGeom>
          <a:solidFill>
            <a:srgbClr val="0080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Valores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Bíblicos</a:t>
            </a:r>
          </a:p>
        </p:txBody>
      </p:sp>
      <p:sp>
        <p:nvSpPr>
          <p:cNvPr id="349" name="Shape 349"/>
          <p:cNvSpPr/>
          <p:nvPr/>
        </p:nvSpPr>
        <p:spPr>
          <a:xfrm>
            <a:off x="10544472" y="8117085"/>
            <a:ext cx="4125517" cy="3817443"/>
          </a:xfrm>
          <a:prstGeom prst="ellipse">
            <a:avLst/>
          </a:prstGeom>
          <a:solidFill>
            <a:srgbClr val="0080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Ética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Bíblica</a:t>
            </a:r>
          </a:p>
        </p:txBody>
      </p:sp>
      <p:sp>
        <p:nvSpPr>
          <p:cNvPr id="350" name="Shape 350"/>
          <p:cNvSpPr/>
          <p:nvPr/>
        </p:nvSpPr>
        <p:spPr>
          <a:xfrm>
            <a:off x="14656593" y="4487167"/>
            <a:ext cx="4125517" cy="3817443"/>
          </a:xfrm>
          <a:prstGeom prst="ellipse">
            <a:avLst/>
          </a:prstGeom>
          <a:solidFill>
            <a:srgbClr val="0080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Conduta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Bíblica</a:t>
            </a:r>
          </a:p>
        </p:txBody>
      </p:sp>
      <p:sp>
        <p:nvSpPr>
          <p:cNvPr id="351" name="Shape 351"/>
          <p:cNvSpPr/>
          <p:nvPr/>
        </p:nvSpPr>
        <p:spPr>
          <a:xfrm flipH="1">
            <a:off x="14442281" y="7843125"/>
            <a:ext cx="819443" cy="1037450"/>
          </a:xfrm>
          <a:prstGeom prst="line">
            <a:avLst/>
          </a:prstGeom>
          <a:ln w="1143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pic>
        <p:nvPicPr>
          <p:cNvPr id="352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6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1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" presetID="18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2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4"/>
      <p:bldP build="whole" bldLvl="1" animBg="1" rev="0" advAuto="0" spid="350" grpId="5"/>
      <p:bldP build="whole" bldLvl="1" animBg="1" rev="0" advAuto="0" spid="347" grpId="2"/>
      <p:bldP build="whole" bldLvl="1" animBg="1" rev="0" advAuto="0" spid="349" grpId="3"/>
      <p:bldP build="whole" bldLvl="1" animBg="1" rev="0" advAuto="0" spid="3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ctrTitle"/>
          </p:nvPr>
        </p:nvSpPr>
        <p:spPr>
          <a:xfrm>
            <a:off x="6842068" y="831842"/>
            <a:ext cx="11037095" cy="3482580"/>
          </a:xfrm>
          <a:prstGeom prst="rect">
            <a:avLst/>
          </a:prstGeom>
        </p:spPr>
        <p:txBody>
          <a:bodyPr/>
          <a:lstStyle/>
          <a:p>
            <a:pPr defTabSz="821531">
              <a:defRPr sz="106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 Codigo </a:t>
            </a:r>
          </a:p>
          <a:p>
            <a:pPr defTabSz="821531">
              <a:defRPr sz="106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Cristã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10004351" y="5821590"/>
            <a:ext cx="4712529" cy="6688641"/>
            <a:chOff x="0" y="0"/>
            <a:chExt cx="4712527" cy="6688639"/>
          </a:xfrm>
        </p:grpSpPr>
        <p:pic>
          <p:nvPicPr>
            <p:cNvPr id="356" name="iceberg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4610928" cy="6587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12528" cy="6688640"/>
            </a:xfrm>
            <a:prstGeom prst="rect">
              <a:avLst/>
            </a:prstGeom>
            <a:effectLst/>
          </p:spPr>
        </p:pic>
      </p:grpSp>
      <p:sp>
        <p:nvSpPr>
          <p:cNvPr id="358" name="Shape 358"/>
          <p:cNvSpPr/>
          <p:nvPr/>
        </p:nvSpPr>
        <p:spPr>
          <a:xfrm>
            <a:off x="11237487" y="9778093"/>
            <a:ext cx="2595051" cy="11787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Valores</a:t>
            </a:r>
          </a:p>
        </p:txBody>
      </p:sp>
      <p:sp>
        <p:nvSpPr>
          <p:cNvPr id="359" name="Shape 359"/>
          <p:cNvSpPr/>
          <p:nvPr/>
        </p:nvSpPr>
        <p:spPr>
          <a:xfrm>
            <a:off x="11237487" y="8274083"/>
            <a:ext cx="2595051" cy="1178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Ética</a:t>
            </a:r>
          </a:p>
        </p:txBody>
      </p:sp>
      <p:sp>
        <p:nvSpPr>
          <p:cNvPr id="360" name="Shape 360"/>
          <p:cNvSpPr/>
          <p:nvPr/>
        </p:nvSpPr>
        <p:spPr>
          <a:xfrm>
            <a:off x="9983714" y="6849155"/>
            <a:ext cx="4753803" cy="1071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4600">
                <a:solidFill>
                  <a:srgbClr val="001E57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Comportamento</a:t>
            </a:r>
          </a:p>
        </p:txBody>
      </p:sp>
      <p:pic>
        <p:nvPicPr>
          <p:cNvPr id="361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5482002" y="379809"/>
            <a:ext cx="15123469" cy="2240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ctr" defTabSz="642937">
              <a:defRPr sz="7000">
                <a:solidFill>
                  <a:srgbClr val="FFFFFF"/>
                </a:solidFill>
              </a:defRPr>
            </a:pPr>
            <a:r>
              <a:t>Como os meus “Valores” influenciam </a:t>
            </a:r>
          </a:p>
          <a:p>
            <a:pPr algn="ctr" defTabSz="642937">
              <a:defRPr sz="7000">
                <a:solidFill>
                  <a:srgbClr val="FFFFFF"/>
                </a:solidFill>
              </a:defRPr>
            </a:pPr>
            <a:r>
              <a:t>a minha Conduta?</a:t>
            </a:r>
          </a:p>
        </p:txBody>
      </p:sp>
      <p:sp>
        <p:nvSpPr>
          <p:cNvPr id="364" name="Shape 364"/>
          <p:cNvSpPr/>
          <p:nvPr/>
        </p:nvSpPr>
        <p:spPr>
          <a:xfrm>
            <a:off x="7410152" y="3509366"/>
            <a:ext cx="1982391" cy="1982392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Personales</a:t>
            </a:r>
          </a:p>
        </p:txBody>
      </p:sp>
      <p:sp>
        <p:nvSpPr>
          <p:cNvPr id="365" name="Shape 365"/>
          <p:cNvSpPr/>
          <p:nvPr/>
        </p:nvSpPr>
        <p:spPr>
          <a:xfrm>
            <a:off x="7410152" y="6375796"/>
            <a:ext cx="1982391" cy="1982392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642937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Meu código de Ética</a:t>
            </a:r>
          </a:p>
        </p:txBody>
      </p:sp>
      <p:sp>
        <p:nvSpPr>
          <p:cNvPr id="366" name="Shape 366"/>
          <p:cNvSpPr/>
          <p:nvPr/>
        </p:nvSpPr>
        <p:spPr>
          <a:xfrm>
            <a:off x="7165880" y="9242226"/>
            <a:ext cx="2470935" cy="2547933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Comportamento</a:t>
            </a:r>
          </a:p>
        </p:txBody>
      </p:sp>
      <p:sp>
        <p:nvSpPr>
          <p:cNvPr id="367" name="Shape 367"/>
          <p:cNvSpPr/>
          <p:nvPr/>
        </p:nvSpPr>
        <p:spPr>
          <a:xfrm rot="5401243">
            <a:off x="7731621" y="5397996"/>
            <a:ext cx="1339454" cy="1339454"/>
          </a:xfrm>
          <a:prstGeom prst="rightArrow">
            <a:avLst>
              <a:gd name="adj1" fmla="val 64207"/>
              <a:gd name="adj2" fmla="val 39556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68" name="Shape 368"/>
          <p:cNvSpPr/>
          <p:nvPr/>
        </p:nvSpPr>
        <p:spPr>
          <a:xfrm rot="5401243">
            <a:off x="7731863" y="8264667"/>
            <a:ext cx="1339454" cy="1339455"/>
          </a:xfrm>
          <a:prstGeom prst="rightArrow">
            <a:avLst>
              <a:gd name="adj1" fmla="val 64207"/>
              <a:gd name="adj2" fmla="val 39556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9655671" y="3844230"/>
            <a:ext cx="7706519" cy="129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7" y="0"/>
                </a:moveTo>
                <a:cubicBezTo>
                  <a:pt x="1334" y="0"/>
                  <a:pt x="764" y="3380"/>
                  <a:pt x="764" y="7547"/>
                </a:cubicBezTo>
                <a:lnTo>
                  <a:pt x="764" y="8669"/>
                </a:lnTo>
                <a:lnTo>
                  <a:pt x="0" y="10213"/>
                </a:lnTo>
                <a:lnTo>
                  <a:pt x="764" y="11836"/>
                </a:lnTo>
                <a:lnTo>
                  <a:pt x="764" y="14053"/>
                </a:lnTo>
                <a:cubicBezTo>
                  <a:pt x="764" y="18220"/>
                  <a:pt x="1334" y="21600"/>
                  <a:pt x="2037" y="21600"/>
                </a:cubicBezTo>
                <a:lnTo>
                  <a:pt x="20327" y="21600"/>
                </a:lnTo>
                <a:cubicBezTo>
                  <a:pt x="21030" y="21600"/>
                  <a:pt x="21600" y="18220"/>
                  <a:pt x="21600" y="14053"/>
                </a:cubicBezTo>
                <a:lnTo>
                  <a:pt x="21600" y="7547"/>
                </a:lnTo>
                <a:cubicBezTo>
                  <a:pt x="21600" y="3380"/>
                  <a:pt x="21030" y="0"/>
                  <a:pt x="20327" y="0"/>
                </a:cubicBezTo>
                <a:lnTo>
                  <a:pt x="2037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10139485" y="3916535"/>
            <a:ext cx="6739287" cy="9961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3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Eu valorizo minha família mais do que meu próprio trabalho.</a:t>
            </a:r>
          </a:p>
        </p:txBody>
      </p:sp>
      <p:sp>
        <p:nvSpPr>
          <p:cNvPr id="371" name="Shape 371"/>
          <p:cNvSpPr/>
          <p:nvPr/>
        </p:nvSpPr>
        <p:spPr>
          <a:xfrm>
            <a:off x="9655671" y="6710660"/>
            <a:ext cx="7706519" cy="129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7" y="0"/>
                </a:moveTo>
                <a:cubicBezTo>
                  <a:pt x="1334" y="0"/>
                  <a:pt x="764" y="3380"/>
                  <a:pt x="764" y="7547"/>
                </a:cubicBezTo>
                <a:lnTo>
                  <a:pt x="764" y="8669"/>
                </a:lnTo>
                <a:lnTo>
                  <a:pt x="0" y="10213"/>
                </a:lnTo>
                <a:lnTo>
                  <a:pt x="764" y="11836"/>
                </a:lnTo>
                <a:lnTo>
                  <a:pt x="764" y="14053"/>
                </a:lnTo>
                <a:cubicBezTo>
                  <a:pt x="764" y="18220"/>
                  <a:pt x="1334" y="21600"/>
                  <a:pt x="2037" y="21600"/>
                </a:cubicBezTo>
                <a:lnTo>
                  <a:pt x="20327" y="21600"/>
                </a:lnTo>
                <a:cubicBezTo>
                  <a:pt x="21030" y="21600"/>
                  <a:pt x="21600" y="18220"/>
                  <a:pt x="21600" y="14053"/>
                </a:cubicBezTo>
                <a:lnTo>
                  <a:pt x="21600" y="7547"/>
                </a:lnTo>
                <a:cubicBezTo>
                  <a:pt x="21600" y="3380"/>
                  <a:pt x="21030" y="0"/>
                  <a:pt x="20327" y="0"/>
                </a:cubicBezTo>
                <a:lnTo>
                  <a:pt x="2037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72" name="Shape 372"/>
          <p:cNvSpPr/>
          <p:nvPr/>
        </p:nvSpPr>
        <p:spPr>
          <a:xfrm>
            <a:off x="9927808" y="6755060"/>
            <a:ext cx="7488576" cy="996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3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 existir um conflito entre as minhas prioridades: a minha família vai ganhar sempre!</a:t>
            </a:r>
          </a:p>
        </p:txBody>
      </p:sp>
      <p:sp>
        <p:nvSpPr>
          <p:cNvPr id="373" name="Shape 373"/>
          <p:cNvSpPr/>
          <p:nvPr/>
        </p:nvSpPr>
        <p:spPr>
          <a:xfrm rot="10802086">
            <a:off x="9817647" y="7838584"/>
            <a:ext cx="7708481" cy="2137087"/>
          </a:xfrm>
          <a:prstGeom prst="rightArrow">
            <a:avLst>
              <a:gd name="adj1" fmla="val 64207"/>
              <a:gd name="adj2" fmla="val 26373"/>
            </a:avLst>
          </a:prstGeom>
          <a:gradFill>
            <a:gsLst>
              <a:gs pos="0">
                <a:srgbClr val="FF2600"/>
              </a:gs>
              <a:gs pos="100000">
                <a:srgbClr val="FFAA79"/>
              </a:gs>
            </a:gsLst>
            <a:lin ang="1038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74" name="Shape 374"/>
          <p:cNvSpPr/>
          <p:nvPr/>
        </p:nvSpPr>
        <p:spPr>
          <a:xfrm>
            <a:off x="10051298" y="8165752"/>
            <a:ext cx="7488576" cy="1478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Conflito:  A festa de final de ano no trabalho é na mesma noite que a apresentação teatral da minha filha.</a:t>
            </a:r>
          </a:p>
        </p:txBody>
      </p:sp>
      <p:sp>
        <p:nvSpPr>
          <p:cNvPr id="375" name="Shape 375"/>
          <p:cNvSpPr/>
          <p:nvPr/>
        </p:nvSpPr>
        <p:spPr>
          <a:xfrm>
            <a:off x="9655671" y="9657457"/>
            <a:ext cx="7706519" cy="129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7" y="0"/>
                </a:moveTo>
                <a:cubicBezTo>
                  <a:pt x="1498" y="0"/>
                  <a:pt x="1040" y="1993"/>
                  <a:pt x="854" y="4796"/>
                </a:cubicBezTo>
                <a:lnTo>
                  <a:pt x="0" y="10213"/>
                </a:lnTo>
                <a:lnTo>
                  <a:pt x="786" y="15372"/>
                </a:lnTo>
                <a:cubicBezTo>
                  <a:pt x="892" y="18907"/>
                  <a:pt x="1410" y="21600"/>
                  <a:pt x="2037" y="21600"/>
                </a:cubicBezTo>
                <a:lnTo>
                  <a:pt x="20327" y="21600"/>
                </a:lnTo>
                <a:cubicBezTo>
                  <a:pt x="21030" y="21600"/>
                  <a:pt x="21600" y="18220"/>
                  <a:pt x="21600" y="14053"/>
                </a:cubicBezTo>
                <a:lnTo>
                  <a:pt x="21600" y="7547"/>
                </a:lnTo>
                <a:cubicBezTo>
                  <a:pt x="21600" y="3380"/>
                  <a:pt x="21030" y="0"/>
                  <a:pt x="20327" y="0"/>
                </a:cubicBezTo>
                <a:lnTo>
                  <a:pt x="2037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76" name="Shape 376"/>
          <p:cNvSpPr/>
          <p:nvPr/>
        </p:nvSpPr>
        <p:spPr>
          <a:xfrm>
            <a:off x="10020249" y="9802316"/>
            <a:ext cx="7303694" cy="996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3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Eu não irei à festa no trabalho para poder ir na apresentação teatral da minha filha.</a:t>
            </a:r>
          </a:p>
        </p:txBody>
      </p:sp>
      <p:sp>
        <p:nvSpPr>
          <p:cNvPr id="377" name="Shape 377"/>
          <p:cNvSpPr/>
          <p:nvPr/>
        </p:nvSpPr>
        <p:spPr>
          <a:xfrm>
            <a:off x="7431725" y="2681039"/>
            <a:ext cx="11786593" cy="919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D95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Como nós formamos os nossos valores?</a:t>
            </a:r>
          </a:p>
        </p:txBody>
      </p:sp>
      <p:sp>
        <p:nvSpPr>
          <p:cNvPr id="378" name="Shape 378"/>
          <p:cNvSpPr/>
          <p:nvPr/>
        </p:nvSpPr>
        <p:spPr>
          <a:xfrm flipV="1">
            <a:off x="9035682" y="3358340"/>
            <a:ext cx="773320" cy="194713"/>
          </a:xfrm>
          <a:prstGeom prst="line">
            <a:avLst/>
          </a:prstGeom>
          <a:ln w="12700">
            <a:solidFill>
              <a:srgbClr val="D95000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379" name="Shape 379"/>
          <p:cNvSpPr/>
          <p:nvPr/>
        </p:nvSpPr>
        <p:spPr>
          <a:xfrm>
            <a:off x="7268576" y="3540157"/>
            <a:ext cx="2265543" cy="2170842"/>
          </a:xfrm>
          <a:prstGeom prst="ellipse">
            <a:avLst/>
          </a:prstGeom>
          <a:gradFill>
            <a:gsLst>
              <a:gs pos="0">
                <a:srgbClr val="FF7D41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Meus valores pessoais</a:t>
            </a:r>
          </a:p>
        </p:txBody>
      </p:sp>
      <p:sp>
        <p:nvSpPr>
          <p:cNvPr id="380" name="Shape 380"/>
          <p:cNvSpPr/>
          <p:nvPr/>
        </p:nvSpPr>
        <p:spPr>
          <a:xfrm>
            <a:off x="9905736" y="5221609"/>
            <a:ext cx="9018136" cy="14533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* Valores me ajudam a discernir quais são as minhas prioridades.</a:t>
            </a:r>
          </a:p>
        </p:txBody>
      </p:sp>
      <p:sp>
        <p:nvSpPr>
          <p:cNvPr id="381" name="Shape 381"/>
          <p:cNvSpPr/>
          <p:nvPr/>
        </p:nvSpPr>
        <p:spPr>
          <a:xfrm>
            <a:off x="12834937" y="5223867"/>
            <a:ext cx="1238171" cy="648415"/>
          </a:xfrm>
          <a:prstGeom prst="line">
            <a:avLst/>
          </a:prstGeom>
          <a:ln w="127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pic>
        <p:nvPicPr>
          <p:cNvPr id="382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9" presetID="18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43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xit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1" dur="500" fill="hold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xit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5" dur="500" fill="hold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5" dur="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9" dur="7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Class="entr" nodeType="after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12"/>
      <p:bldP build="whole" bldLvl="1" animBg="1" rev="0" advAuto="0" spid="364" grpId="1"/>
      <p:bldP build="whole" bldLvl="1" animBg="1" rev="0" advAuto="0" spid="370" grpId="7"/>
      <p:bldP build="whole" bldLvl="1" animBg="1" rev="0" advAuto="0" spid="376" grpId="17"/>
      <p:bldP build="whole" bldLvl="1" animBg="1" rev="0" advAuto="0" spid="381" grpId="9"/>
      <p:bldP build="whole" bldLvl="1" animBg="1" rev="0" advAuto="0" spid="381" grpId="11"/>
      <p:bldP build="whole" bldLvl="1" animBg="1" rev="0" advAuto="0" spid="369" grpId="6"/>
      <p:bldP build="whole" bldLvl="1" animBg="1" rev="0" advAuto="0" spid="365" grpId="3"/>
      <p:bldP build="whole" bldLvl="1" animBg="1" rev="0" advAuto="0" spid="367" grpId="2"/>
      <p:bldP build="whole" bldLvl="1" animBg="1" rev="0" advAuto="0" spid="374" grpId="15"/>
      <p:bldP build="whole" bldLvl="1" animBg="1" rev="0" advAuto="0" spid="371" grpId="10"/>
      <p:bldP build="whole" bldLvl="1" animBg="1" rev="0" advAuto="0" spid="368" grpId="4"/>
      <p:bldP build="whole" bldLvl="1" animBg="1" rev="0" advAuto="0" spid="375" grpId="16"/>
      <p:bldP build="whole" bldLvl="1" animBg="1" rev="0" advAuto="0" spid="372" grpId="13"/>
      <p:bldP build="whole" bldLvl="1" animBg="1" rev="0" advAuto="0" spid="377" grpId="18"/>
      <p:bldP build="whole" bldLvl="1" animBg="1" rev="0" advAuto="0" spid="379" grpId="20"/>
      <p:bldP build="whole" bldLvl="1" animBg="1" rev="0" advAuto="0" spid="378" grpId="19"/>
      <p:bldP build="whole" bldLvl="1" animBg="1" rev="0" advAuto="0" spid="366" grpId="5"/>
      <p:bldP build="whole" bldLvl="1" animBg="1" rev="0" advAuto="0" spid="373" grpId="14"/>
      <p:bldP build="whole" bldLvl="1" animBg="1" rev="0" advAuto="0" spid="380" grpId="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11200804" y="5866804"/>
            <a:ext cx="1982392" cy="1982392"/>
          </a:xfrm>
          <a:prstGeom prst="ellipse">
            <a:avLst/>
          </a:prstGeom>
          <a:gradFill>
            <a:gsLst>
              <a:gs pos="0">
                <a:srgbClr val="FF7C00"/>
              </a:gs>
              <a:gs pos="100000">
                <a:srgbClr val="FFD479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Personales</a:t>
            </a:r>
          </a:p>
        </p:txBody>
      </p:sp>
      <p:sp>
        <p:nvSpPr>
          <p:cNvPr id="385" name="Shape 385"/>
          <p:cNvSpPr/>
          <p:nvPr/>
        </p:nvSpPr>
        <p:spPr>
          <a:xfrm>
            <a:off x="9076888" y="2629557"/>
            <a:ext cx="2660797" cy="21656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Família</a:t>
            </a:r>
          </a:p>
        </p:txBody>
      </p:sp>
      <p:sp>
        <p:nvSpPr>
          <p:cNvPr id="386" name="Shape 386"/>
          <p:cNvSpPr/>
          <p:nvPr/>
        </p:nvSpPr>
        <p:spPr>
          <a:xfrm>
            <a:off x="12564216" y="2638722"/>
            <a:ext cx="2418596" cy="1982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Religião</a:t>
            </a:r>
          </a:p>
        </p:txBody>
      </p:sp>
      <p:sp>
        <p:nvSpPr>
          <p:cNvPr id="387" name="Shape 387"/>
          <p:cNvSpPr/>
          <p:nvPr/>
        </p:nvSpPr>
        <p:spPr>
          <a:xfrm>
            <a:off x="15545607" y="2598538"/>
            <a:ext cx="2418597" cy="198239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Educação</a:t>
            </a:r>
          </a:p>
        </p:txBody>
      </p:sp>
      <p:sp>
        <p:nvSpPr>
          <p:cNvPr id="388" name="Shape 388"/>
          <p:cNvSpPr/>
          <p:nvPr/>
        </p:nvSpPr>
        <p:spPr>
          <a:xfrm>
            <a:off x="8410468" y="1783605"/>
            <a:ext cx="7552036" cy="919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Antes da Salvação Pessoal</a:t>
            </a:r>
          </a:p>
        </p:txBody>
      </p:sp>
      <p:sp>
        <p:nvSpPr>
          <p:cNvPr id="389" name="Shape 389"/>
          <p:cNvSpPr/>
          <p:nvPr/>
        </p:nvSpPr>
        <p:spPr>
          <a:xfrm>
            <a:off x="5737872" y="2506891"/>
            <a:ext cx="2660797" cy="21656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Cultura</a:t>
            </a:r>
          </a:p>
        </p:txBody>
      </p:sp>
      <p:sp>
        <p:nvSpPr>
          <p:cNvPr id="390" name="Shape 390"/>
          <p:cNvSpPr/>
          <p:nvPr/>
        </p:nvSpPr>
        <p:spPr>
          <a:xfrm>
            <a:off x="5655468" y="9603588"/>
            <a:ext cx="5170290" cy="1888630"/>
          </a:xfrm>
          <a:prstGeom prst="roundRect">
            <a:avLst>
              <a:gd name="adj" fmla="val 7565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Filtro:</a:t>
            </a: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91" name="Shape 391"/>
          <p:cNvSpPr/>
          <p:nvPr/>
        </p:nvSpPr>
        <p:spPr>
          <a:xfrm>
            <a:off x="5941727" y="10321785"/>
            <a:ext cx="4597773" cy="780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4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O que me faz feliz?</a:t>
            </a:r>
          </a:p>
        </p:txBody>
      </p:sp>
      <p:sp>
        <p:nvSpPr>
          <p:cNvPr id="392" name="Shape 392"/>
          <p:cNvSpPr/>
          <p:nvPr/>
        </p:nvSpPr>
        <p:spPr>
          <a:xfrm rot="10800123">
            <a:off x="8278507" y="5653552"/>
            <a:ext cx="5076528" cy="2424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F7D41"/>
              </a:gs>
              <a:gs pos="100000">
                <a:srgbClr val="FFAA79"/>
              </a:gs>
            </a:gsLst>
            <a:lin ang="5400000"/>
          </a:gra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93" name="Shape 393"/>
          <p:cNvSpPr/>
          <p:nvPr/>
        </p:nvSpPr>
        <p:spPr>
          <a:xfrm rot="10800123">
            <a:off x="10691856" y="5639188"/>
            <a:ext cx="5076528" cy="245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F7D41"/>
              </a:gs>
              <a:gs pos="100000">
                <a:srgbClr val="FFAA79"/>
              </a:gs>
            </a:gsLst>
            <a:lin ang="5400000"/>
          </a:gra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10821966" y="5662096"/>
            <a:ext cx="2418597" cy="2418597"/>
          </a:xfrm>
          <a:prstGeom prst="rect">
            <a:avLst/>
          </a:prstGeom>
          <a:gradFill>
            <a:gsLst>
              <a:gs pos="0">
                <a:srgbClr val="FF7D41"/>
              </a:gs>
              <a:gs pos="100000">
                <a:srgbClr val="FFAA79"/>
              </a:gs>
            </a:gsLst>
            <a:lin ang="16200000"/>
          </a:gra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95" name="Shape 395"/>
          <p:cNvSpPr/>
          <p:nvPr/>
        </p:nvSpPr>
        <p:spPr>
          <a:xfrm>
            <a:off x="10813157" y="6105921"/>
            <a:ext cx="2757686" cy="15041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9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Filtro</a:t>
            </a:r>
          </a:p>
        </p:txBody>
      </p:sp>
      <p:pic>
        <p:nvPicPr>
          <p:cNvPr id="396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-0.053934 0.016695 -0.079941 0.039725 -0.044832 C 0.085693 0.025247 0.123410 0.185324 0.123410 0.239258" origin="layout" pathEditMode="relative">
                                      <p:cBhvr>
                                        <p:cTn id="23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9438 0.228193" origin="layout" pathEditMode="relative">
                                      <p:cBhvr>
                                        <p:cTn id="2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-0.053934 -0.030374 -0.066227 -0.060500 -0.031931 C -0.086049 -0.002846 -0.156006 0.218070 -0.156006 0.272004" origin="layout" pathEditMode="relative">
                                      <p:cBhvr>
                                        <p:cTn id="29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9988 0.238581" origin="layout" pathEditMode="relative">
                                      <p:cBhvr>
                                        <p:cTn id="32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200988" origin="layout" pathEditMode="relative">
                                      <p:cBhvr>
                                        <p:cTn id="36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11"/>
      <p:bldP build="whole" bldLvl="1" animBg="1" rev="0" advAuto="0" spid="387" grpId="4"/>
      <p:bldP build="whole" bldLvl="1" animBg="1" rev="0" advAuto="0" spid="389" grpId="1"/>
      <p:bldP build="whole" bldLvl="1" animBg="1" rev="0" advAuto="0" spid="385" grpId="2"/>
      <p:bldP build="whole" bldLvl="1" animBg="1" rev="0" advAuto="0" spid="390" grpId="10"/>
      <p:bldP build="whole" bldLvl="1" animBg="1" rev="0" advAuto="0" spid="38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11200804" y="5866804"/>
            <a:ext cx="1982392" cy="1982392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7AAA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Personales</a:t>
            </a:r>
          </a:p>
        </p:txBody>
      </p:sp>
      <p:sp>
        <p:nvSpPr>
          <p:cNvPr id="399" name="Shape 399"/>
          <p:cNvSpPr/>
          <p:nvPr/>
        </p:nvSpPr>
        <p:spPr>
          <a:xfrm rot="10800123">
            <a:off x="8278507" y="5653552"/>
            <a:ext cx="5076528" cy="2424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78ACFF"/>
              </a:gs>
              <a:gs pos="100000">
                <a:srgbClr val="007AAA"/>
              </a:gs>
            </a:gsLst>
            <a:lin ang="5400000"/>
          </a:gra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10821966" y="5662096"/>
            <a:ext cx="2418597" cy="2418597"/>
          </a:xfrm>
          <a:prstGeom prst="rect">
            <a:avLst/>
          </a:prstGeom>
          <a:gradFill>
            <a:gsLst>
              <a:gs pos="0">
                <a:srgbClr val="78ACFF"/>
              </a:gs>
              <a:gs pos="100000">
                <a:srgbClr val="007AAA"/>
              </a:gs>
            </a:gsLst>
            <a:lin ang="16200000"/>
          </a:gra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01" name="Shape 401"/>
          <p:cNvSpPr/>
          <p:nvPr/>
        </p:nvSpPr>
        <p:spPr>
          <a:xfrm rot="10800123">
            <a:off x="10691856" y="5639188"/>
            <a:ext cx="5076528" cy="245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78ACFF"/>
              </a:gs>
              <a:gs pos="100000">
                <a:srgbClr val="007AAA"/>
              </a:gs>
            </a:gsLst>
            <a:lin ang="5400000"/>
          </a:gradFill>
          <a:ln w="3175">
            <a:miter lim="400000"/>
          </a:ln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10978021" y="6194821"/>
            <a:ext cx="2427958" cy="13263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Filtro</a:t>
            </a:r>
          </a:p>
        </p:txBody>
      </p:sp>
      <p:sp>
        <p:nvSpPr>
          <p:cNvPr id="403" name="Shape 403"/>
          <p:cNvSpPr/>
          <p:nvPr/>
        </p:nvSpPr>
        <p:spPr>
          <a:xfrm>
            <a:off x="5690138" y="9651361"/>
            <a:ext cx="5464970" cy="1888630"/>
          </a:xfrm>
          <a:prstGeom prst="roundRect">
            <a:avLst>
              <a:gd name="adj" fmla="val 7565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Filtro</a:t>
            </a: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800100">
              <a:defRPr sz="4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5712258" y="10422390"/>
            <a:ext cx="5420730" cy="780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4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O que Glorifica Deus?</a:t>
            </a:r>
          </a:p>
        </p:txBody>
      </p:sp>
      <p:sp>
        <p:nvSpPr>
          <p:cNvPr id="405" name="Shape 405"/>
          <p:cNvSpPr/>
          <p:nvPr/>
        </p:nvSpPr>
        <p:spPr>
          <a:xfrm>
            <a:off x="9076888" y="2629557"/>
            <a:ext cx="2660797" cy="21656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Família</a:t>
            </a:r>
          </a:p>
        </p:txBody>
      </p:sp>
      <p:sp>
        <p:nvSpPr>
          <p:cNvPr id="406" name="Shape 406"/>
          <p:cNvSpPr/>
          <p:nvPr/>
        </p:nvSpPr>
        <p:spPr>
          <a:xfrm>
            <a:off x="12564216" y="2638722"/>
            <a:ext cx="2418596" cy="1982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Religião</a:t>
            </a:r>
          </a:p>
        </p:txBody>
      </p:sp>
      <p:sp>
        <p:nvSpPr>
          <p:cNvPr id="407" name="Shape 407"/>
          <p:cNvSpPr/>
          <p:nvPr/>
        </p:nvSpPr>
        <p:spPr>
          <a:xfrm>
            <a:off x="15545607" y="2598538"/>
            <a:ext cx="2418597" cy="198239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Educação</a:t>
            </a:r>
          </a:p>
        </p:txBody>
      </p:sp>
      <p:sp>
        <p:nvSpPr>
          <p:cNvPr id="408" name="Shape 408"/>
          <p:cNvSpPr/>
          <p:nvPr/>
        </p:nvSpPr>
        <p:spPr>
          <a:xfrm>
            <a:off x="8225202" y="1783605"/>
            <a:ext cx="7922569" cy="919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Depois da Salvação Pessoal</a:t>
            </a:r>
          </a:p>
        </p:txBody>
      </p:sp>
      <p:sp>
        <p:nvSpPr>
          <p:cNvPr id="409" name="Shape 409"/>
          <p:cNvSpPr/>
          <p:nvPr/>
        </p:nvSpPr>
        <p:spPr>
          <a:xfrm>
            <a:off x="5737872" y="2506891"/>
            <a:ext cx="2660797" cy="216568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Cultura</a:t>
            </a:r>
          </a:p>
        </p:txBody>
      </p:sp>
      <p:pic>
        <p:nvPicPr>
          <p:cNvPr id="41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0.200988" origin="layout" pathEditMode="relative">
                                      <p:cBhvr>
                                        <p:cTn id="6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-0.053934 0.016695 -0.079941 0.039725 -0.044832 C 0.085693 0.025247 0.123410 0.185324 0.123410 0.239258" origin="layout" pathEditMode="relative">
                                      <p:cBhvr>
                                        <p:cTn id="37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path" nodeType="with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49438 0.228193" origin="layout" pathEditMode="relative">
                                      <p:cBhvr>
                                        <p:cTn id="4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-0.053934 -0.030374 -0.066227 -0.060500 -0.031931 C -0.086049 -0.002846 -0.156006 0.218070 -0.156006 0.272004" origin="layout" pathEditMode="relative">
                                      <p:cBhvr>
                                        <p:cTn id="43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path" nodeType="with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9988 0.238581" origin="layout" pathEditMode="relative">
                                      <p:cBhvr>
                                        <p:cTn id="46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3" grpId="2"/>
      <p:bldP build="whole" bldLvl="1" animBg="1" rev="0" advAuto="0" spid="406" grpId="6"/>
      <p:bldP build="whole" bldLvl="1" animBg="1" rev="0" advAuto="0" spid="405" grpId="5"/>
      <p:bldP build="whole" bldLvl="1" animBg="1" rev="0" advAuto="0" spid="407" grpId="7"/>
      <p:bldP build="whole" bldLvl="1" animBg="1" rev="0" advAuto="0" spid="409" grpId="4"/>
      <p:bldP build="whole" bldLvl="1" animBg="1" rev="0" advAuto="0" spid="404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10356949" y="3427392"/>
            <a:ext cx="4001250" cy="3990167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Valores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Bíblicos</a:t>
            </a:r>
          </a:p>
        </p:txBody>
      </p:sp>
      <p:sp>
        <p:nvSpPr>
          <p:cNvPr id="413" name="Shape 413"/>
          <p:cNvSpPr/>
          <p:nvPr/>
        </p:nvSpPr>
        <p:spPr>
          <a:xfrm>
            <a:off x="5512803" y="1694407"/>
            <a:ext cx="13347366" cy="10983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8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 diferença de valores pode causar conflitos</a:t>
            </a:r>
          </a:p>
        </p:txBody>
      </p:sp>
      <p:sp>
        <p:nvSpPr>
          <p:cNvPr id="414" name="Shape 414"/>
          <p:cNvSpPr/>
          <p:nvPr/>
        </p:nvSpPr>
        <p:spPr>
          <a:xfrm>
            <a:off x="5508250" y="2995303"/>
            <a:ext cx="4353224" cy="3472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marL="830178" indent="-830178" defTabSz="584200">
              <a:buSzPct val="100000"/>
              <a:buAutoNum type="arabicPeriod" startAt="1"/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 Os valores bíblicos são </a:t>
            </a:r>
            <a:r>
              <a:rPr>
                <a:solidFill>
                  <a:srgbClr val="E32400"/>
                </a:solidFill>
              </a:rPr>
              <a:t>Constantes</a:t>
            </a:r>
            <a:r>
              <a:t>. Eles não mudam..</a:t>
            </a:r>
          </a:p>
        </p:txBody>
      </p:sp>
      <p:sp>
        <p:nvSpPr>
          <p:cNvPr id="415" name="Shape 415"/>
          <p:cNvSpPr/>
          <p:nvPr/>
        </p:nvSpPr>
        <p:spPr>
          <a:xfrm>
            <a:off x="5204013" y="6666037"/>
            <a:ext cx="4961698" cy="4583965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 u="sng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Pessoa A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Valores pessoais</a:t>
            </a:r>
          </a:p>
        </p:txBody>
      </p:sp>
      <p:sp>
        <p:nvSpPr>
          <p:cNvPr id="416" name="Shape 416"/>
          <p:cNvSpPr/>
          <p:nvPr/>
        </p:nvSpPr>
        <p:spPr>
          <a:xfrm>
            <a:off x="14670777" y="2995303"/>
            <a:ext cx="4353224" cy="3472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2.   Quando o conflito aparece é porque há uma diferença de </a:t>
            </a:r>
            <a:r>
              <a:rPr>
                <a:solidFill>
                  <a:srgbClr val="E32400"/>
                </a:solidFill>
              </a:rPr>
              <a:t>valores pessoais</a:t>
            </a:r>
            <a:r>
              <a:t>.</a:t>
            </a:r>
          </a:p>
        </p:txBody>
      </p:sp>
      <p:sp>
        <p:nvSpPr>
          <p:cNvPr id="417" name="Shape 417"/>
          <p:cNvSpPr/>
          <p:nvPr/>
        </p:nvSpPr>
        <p:spPr>
          <a:xfrm>
            <a:off x="10180962" y="7380287"/>
            <a:ext cx="4353224" cy="5491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Na teoria, tudo o que precisamos fazer é </a:t>
            </a:r>
            <a:r>
              <a:rPr>
                <a:solidFill>
                  <a:srgbClr val="E32400"/>
                </a:solidFill>
              </a:rPr>
              <a:t>alinhar</a:t>
            </a:r>
            <a:r>
              <a:t> nossos valores com os valores bíblicos, e este conflito irá ser eliminado. </a:t>
            </a:r>
          </a:p>
        </p:txBody>
      </p:sp>
      <p:sp>
        <p:nvSpPr>
          <p:cNvPr id="418" name="Shape 418"/>
          <p:cNvSpPr/>
          <p:nvPr/>
        </p:nvSpPr>
        <p:spPr>
          <a:xfrm>
            <a:off x="14853674" y="6844631"/>
            <a:ext cx="4961698" cy="4583965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 u="sng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Pessoa B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Valores pessoais</a:t>
            </a:r>
          </a:p>
        </p:txBody>
      </p:sp>
      <p:pic>
        <p:nvPicPr>
          <p:cNvPr id="419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09863 0.000000" origin="layout" pathEditMode="relative">
                                      <p:cBhvr>
                                        <p:cTn id="21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09863 0.000000 L 0.178879 -0.278269" origin="layout" pathEditMode="relative">
                                      <p:cBhvr>
                                        <p:cTn id="29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09863 0.000000" origin="layout" pathEditMode="relative">
                                      <p:cBhvr>
                                        <p:cTn id="42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path" nodeType="click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09863 0.000000 L 0.178879 -0.278269" origin="layout" pathEditMode="relative">
                                      <p:cBhvr>
                                        <p:cTn id="46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2"/>
      <p:bldP build="whole" bldLvl="1" animBg="1" rev="0" advAuto="0" spid="415" grpId="3"/>
      <p:bldP build="whole" bldLvl="1" animBg="1" rev="0" advAuto="0" spid="416" grpId="5"/>
      <p:bldP build="whole" bldLvl="1" animBg="1" rev="0" advAuto="0" spid="417" grpId="7"/>
      <p:bldP build="whole" bldLvl="1" animBg="1" rev="0" advAuto="0" spid="418" grpId="8"/>
      <p:bldP build="whole" bldLvl="1" animBg="1" rev="0" advAuto="0" spid="4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12700992" y="4446984"/>
            <a:ext cx="4835426" cy="4822032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santificados</a:t>
            </a:r>
          </a:p>
        </p:txBody>
      </p:sp>
      <p:sp>
        <p:nvSpPr>
          <p:cNvPr id="422" name="Shape 422"/>
          <p:cNvSpPr/>
          <p:nvPr/>
        </p:nvSpPr>
        <p:spPr>
          <a:xfrm>
            <a:off x="2594917" y="856830"/>
            <a:ext cx="19194166" cy="12628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Mas existe uma luta muito intensa contra isso!</a:t>
            </a:r>
          </a:p>
        </p:txBody>
      </p:sp>
      <p:sp>
        <p:nvSpPr>
          <p:cNvPr id="423" name="Shape 423"/>
          <p:cNvSpPr/>
          <p:nvPr/>
        </p:nvSpPr>
        <p:spPr>
          <a:xfrm>
            <a:off x="6960980" y="4446984"/>
            <a:ext cx="4835426" cy="4822032"/>
          </a:xfrm>
          <a:prstGeom prst="ellipse">
            <a:avLst/>
          </a:prstGeom>
          <a:gradFill>
            <a:gsLst>
              <a:gs pos="0">
                <a:srgbClr val="FF7C00">
                  <a:alpha val="76000"/>
                </a:srgbClr>
              </a:gs>
              <a:gs pos="100000">
                <a:srgbClr val="FFD479">
                  <a:alpha val="76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 Valores passados</a:t>
            </a:r>
          </a:p>
        </p:txBody>
      </p:sp>
      <p:sp>
        <p:nvSpPr>
          <p:cNvPr id="424" name="Shape 424"/>
          <p:cNvSpPr/>
          <p:nvPr/>
        </p:nvSpPr>
        <p:spPr>
          <a:xfrm flipH="1">
            <a:off x="14157921" y="4506573"/>
            <a:ext cx="1113717" cy="1113717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425" name="Shape 425"/>
          <p:cNvSpPr/>
          <p:nvPr/>
        </p:nvSpPr>
        <p:spPr>
          <a:xfrm>
            <a:off x="10173875" y="9398002"/>
            <a:ext cx="7072314" cy="3472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</a:p>
          <a:p>
            <a: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Existem coisas que glorificam a</a:t>
            </a:r>
            <a:r>
              <a:t> Deus,</a:t>
            </a:r>
            <a:r>
              <a:t> mas não me fazem feliz.</a:t>
            </a:r>
          </a:p>
        </p:txBody>
      </p:sp>
      <p:sp>
        <p:nvSpPr>
          <p:cNvPr id="426" name="Shape 426"/>
          <p:cNvSpPr/>
          <p:nvPr/>
        </p:nvSpPr>
        <p:spPr>
          <a:xfrm>
            <a:off x="8867144" y="4476538"/>
            <a:ext cx="1007848" cy="1174787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427" name="Shape 427"/>
          <p:cNvSpPr/>
          <p:nvPr/>
        </p:nvSpPr>
        <p:spPr>
          <a:xfrm>
            <a:off x="3155536" y="2763551"/>
            <a:ext cx="6174880" cy="21518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Existem coisas que me fazem feliz e não glorificam a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t>Deus.</a:t>
            </a:r>
          </a:p>
        </p:txBody>
      </p:sp>
      <p:sp>
        <p:nvSpPr>
          <p:cNvPr id="428" name="Shape 428"/>
          <p:cNvSpPr/>
          <p:nvPr/>
        </p:nvSpPr>
        <p:spPr>
          <a:xfrm flipV="1">
            <a:off x="14224588" y="8391243"/>
            <a:ext cx="281533" cy="1692505"/>
          </a:xfrm>
          <a:prstGeom prst="line">
            <a:avLst/>
          </a:prstGeom>
          <a:ln w="254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429" name="Shape 429"/>
          <p:cNvSpPr/>
          <p:nvPr/>
        </p:nvSpPr>
        <p:spPr>
          <a:xfrm>
            <a:off x="14882529" y="3034816"/>
            <a:ext cx="6338682" cy="2291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642937">
              <a:defRPr sz="3600">
                <a:solidFill>
                  <a:srgbClr val="FFFFFF"/>
                </a:solidFill>
              </a:defRPr>
            </a:pPr>
            <a:r>
              <a:t>Existem algumas coisas em comum neste processo: As vezes o que eu gosto também me agrada e glorifica</a:t>
            </a:r>
            <a:r>
              <a:rPr b="1"/>
              <a:t> </a:t>
            </a:r>
            <a:r>
              <a:t>a Deus.</a:t>
            </a:r>
          </a:p>
        </p:txBody>
      </p:sp>
      <p:pic>
        <p:nvPicPr>
          <p:cNvPr id="43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416075" y="-702050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70098 0.000000" origin="layout" pathEditMode="relative">
                                      <p:cBhvr>
                                        <p:cTn id="15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with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0354 0.000000" origin="layout" pathEditMode="relative">
                                      <p:cBhvr>
                                        <p:cTn id="1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" presetID="18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23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9" presetID="18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3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2" presetID="18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2"/>
      <p:bldP build="whole" bldLvl="1" animBg="1" rev="0" advAuto="0" spid="423" grpId="1"/>
      <p:bldP build="whole" bldLvl="1" animBg="1" rev="0" advAuto="0" spid="426" grpId="7"/>
      <p:bldP build="whole" bldLvl="1" animBg="1" rev="0" advAuto="0" spid="427" grpId="8"/>
      <p:bldP build="whole" bldLvl="1" animBg="1" rev="0" advAuto="0" spid="425" grpId="6"/>
      <p:bldP build="whole" bldLvl="1" animBg="1" rev="0" advAuto="0" spid="428" grpId="9"/>
      <p:bldP build="whole" bldLvl="1" animBg="1" rev="0" advAuto="0" spid="424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6272522" y="388240"/>
            <a:ext cx="4257651" cy="1427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9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 tensão</a:t>
            </a:r>
          </a:p>
        </p:txBody>
      </p:sp>
      <p:sp>
        <p:nvSpPr>
          <p:cNvPr id="433" name="Shape 433"/>
          <p:cNvSpPr/>
          <p:nvPr/>
        </p:nvSpPr>
        <p:spPr>
          <a:xfrm>
            <a:off x="9887424" y="2256004"/>
            <a:ext cx="11051274" cy="3472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 nós fossemos honestos, teríamos que admitir que ainda existem muitos valores egoístas e erróneos dentro de nós, e que esses valores atrapalham nossa caminhada com Cristo.</a:t>
            </a:r>
          </a:p>
        </p:txBody>
      </p:sp>
      <p:sp>
        <p:nvSpPr>
          <p:cNvPr id="434" name="Shape 434"/>
          <p:cNvSpPr/>
          <p:nvPr/>
        </p:nvSpPr>
        <p:spPr>
          <a:xfrm>
            <a:off x="10720851" y="6833903"/>
            <a:ext cx="8401527" cy="2799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pPr>
            <a:r>
              <a:t>Estes valores </a:t>
            </a:r>
            <a:r>
              <a:t>mistos e ímpios</a:t>
            </a:r>
            <a:r>
              <a:t> afetam o nosso código de ética.</a:t>
            </a:r>
            <a:br/>
          </a:p>
        </p:txBody>
      </p:sp>
      <p:sp>
        <p:nvSpPr>
          <p:cNvPr id="435" name="Shape 435"/>
          <p:cNvSpPr/>
          <p:nvPr/>
        </p:nvSpPr>
        <p:spPr>
          <a:xfrm>
            <a:off x="10332424" y="9828057"/>
            <a:ext cx="10161274" cy="21264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Esse código erróneo de ética produz um comportamento confuso entre aquilo que é bom e mau.</a:t>
            </a:r>
          </a:p>
        </p:txBody>
      </p:sp>
      <p:sp>
        <p:nvSpPr>
          <p:cNvPr id="436" name="Shape 436"/>
          <p:cNvSpPr/>
          <p:nvPr/>
        </p:nvSpPr>
        <p:spPr>
          <a:xfrm>
            <a:off x="7410152" y="6375796"/>
            <a:ext cx="1982391" cy="1982392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642937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Meu código de Ética</a:t>
            </a:r>
          </a:p>
        </p:txBody>
      </p:sp>
      <p:sp>
        <p:nvSpPr>
          <p:cNvPr id="437" name="Shape 437"/>
          <p:cNvSpPr/>
          <p:nvPr/>
        </p:nvSpPr>
        <p:spPr>
          <a:xfrm>
            <a:off x="7165880" y="9242226"/>
            <a:ext cx="2470935" cy="2547933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Comportamento</a:t>
            </a:r>
          </a:p>
        </p:txBody>
      </p:sp>
      <p:sp>
        <p:nvSpPr>
          <p:cNvPr id="438" name="Shape 438"/>
          <p:cNvSpPr/>
          <p:nvPr/>
        </p:nvSpPr>
        <p:spPr>
          <a:xfrm rot="5401243">
            <a:off x="7731621" y="5397996"/>
            <a:ext cx="1339454" cy="1339454"/>
          </a:xfrm>
          <a:prstGeom prst="rightArrow">
            <a:avLst>
              <a:gd name="adj1" fmla="val 64207"/>
              <a:gd name="adj2" fmla="val 39556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39" name="Shape 439"/>
          <p:cNvSpPr/>
          <p:nvPr/>
        </p:nvSpPr>
        <p:spPr>
          <a:xfrm rot="5401243">
            <a:off x="7731863" y="8264667"/>
            <a:ext cx="1339454" cy="1339455"/>
          </a:xfrm>
          <a:prstGeom prst="rightArrow">
            <a:avLst>
              <a:gd name="adj1" fmla="val 64207"/>
              <a:gd name="adj2" fmla="val 39556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7268576" y="3540157"/>
            <a:ext cx="2265543" cy="2170842"/>
          </a:xfrm>
          <a:prstGeom prst="ellipse">
            <a:avLst/>
          </a:prstGeom>
          <a:gradFill>
            <a:gsLst>
              <a:gs pos="0">
                <a:srgbClr val="FF7D41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Meus valores pessoais</a:t>
            </a:r>
          </a:p>
        </p:txBody>
      </p:sp>
      <p:pic>
        <p:nvPicPr>
          <p:cNvPr id="441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1" dur="7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6"/>
      <p:bldP build="whole" bldLvl="1" animBg="1" rev="0" advAuto="0" spid="435" grpId="3"/>
      <p:bldP build="whole" bldLvl="1" animBg="1" rev="0" advAuto="0" spid="436" grpId="5"/>
      <p:bldP build="whole" bldLvl="1" animBg="1" rev="0" advAuto="0" spid="437" grpId="7"/>
      <p:bldP build="whole" bldLvl="1" animBg="1" rev="0" advAuto="0" spid="434" grpId="2"/>
      <p:bldP build="whole" bldLvl="1" animBg="1" rev="0" advAuto="0" spid="433" grpId="1"/>
      <p:bldP build="whole" bldLvl="1" animBg="1" rev="0" advAuto="0" spid="438" grpId="4"/>
      <p:bldP build="whole" bldLvl="1" animBg="1" rev="0" advAuto="0" spid="440" grpId="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292950" y="2705533"/>
            <a:ext cx="23906064" cy="2095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8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Os lugares onde meus Valores e Éticas são demonstrados.</a:t>
            </a:r>
          </a:p>
        </p:txBody>
      </p:sp>
      <p:sp>
        <p:nvSpPr>
          <p:cNvPr id="444" name="Shape 444"/>
          <p:cNvSpPr/>
          <p:nvPr/>
        </p:nvSpPr>
        <p:spPr>
          <a:xfrm>
            <a:off x="6429651" y="4365533"/>
            <a:ext cx="2319091" cy="958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Família</a:t>
            </a:r>
          </a:p>
        </p:txBody>
      </p:sp>
      <p:sp>
        <p:nvSpPr>
          <p:cNvPr id="445" name="Shape 445"/>
          <p:cNvSpPr/>
          <p:nvPr/>
        </p:nvSpPr>
        <p:spPr>
          <a:xfrm>
            <a:off x="5394677" y="10559829"/>
            <a:ext cx="13702608" cy="2545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Eu posso viver com os mesmos valores e ética em todos as areas da minha vida?</a:t>
            </a:r>
          </a:p>
        </p:txBody>
      </p:sp>
      <p:sp>
        <p:nvSpPr>
          <p:cNvPr id="446" name="Shape 446"/>
          <p:cNvSpPr/>
          <p:nvPr/>
        </p:nvSpPr>
        <p:spPr>
          <a:xfrm>
            <a:off x="10732455" y="4365533"/>
            <a:ext cx="2879925" cy="958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Trabalho</a:t>
            </a:r>
          </a:p>
        </p:txBody>
      </p:sp>
      <p:sp>
        <p:nvSpPr>
          <p:cNvPr id="447" name="Shape 447"/>
          <p:cNvSpPr/>
          <p:nvPr/>
        </p:nvSpPr>
        <p:spPr>
          <a:xfrm>
            <a:off x="15725786" y="4365533"/>
            <a:ext cx="1843336" cy="958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Igreja</a:t>
            </a:r>
          </a:p>
        </p:txBody>
      </p:sp>
      <p:grpSp>
        <p:nvGrpSpPr>
          <p:cNvPr id="450" name="Group 450"/>
          <p:cNvGrpSpPr/>
          <p:nvPr/>
        </p:nvGrpSpPr>
        <p:grpSpPr>
          <a:xfrm>
            <a:off x="6193032" y="5761309"/>
            <a:ext cx="2939456" cy="4155679"/>
            <a:chOff x="0" y="0"/>
            <a:chExt cx="2939454" cy="4155678"/>
          </a:xfrm>
        </p:grpSpPr>
        <p:pic>
          <p:nvPicPr>
            <p:cNvPr id="449" name="iceberg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50800" y="50800"/>
              <a:ext cx="2837855" cy="40540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39455" cy="4155680"/>
            </a:xfrm>
            <a:prstGeom prst="rect">
              <a:avLst/>
            </a:prstGeom>
            <a:effectLst/>
          </p:spPr>
        </p:pic>
      </p:grpSp>
      <p:sp>
        <p:nvSpPr>
          <p:cNvPr id="451" name="Shape 451"/>
          <p:cNvSpPr/>
          <p:nvPr/>
        </p:nvSpPr>
        <p:spPr>
          <a:xfrm>
            <a:off x="6168031" y="6189252"/>
            <a:ext cx="2881495" cy="4799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3000"/>
            </a:lvl1pPr>
          </a:lstStyle>
          <a:p>
            <a:pPr/>
            <a:r>
              <a:t>Comportamento</a:t>
            </a:r>
          </a:p>
        </p:txBody>
      </p:sp>
      <p:sp>
        <p:nvSpPr>
          <p:cNvPr id="452" name="Shape 452"/>
          <p:cNvSpPr/>
          <p:nvPr/>
        </p:nvSpPr>
        <p:spPr>
          <a:xfrm>
            <a:off x="6381525" y="7463461"/>
            <a:ext cx="2415342" cy="7225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Ética</a:t>
            </a:r>
          </a:p>
        </p:txBody>
      </p:sp>
      <p:sp>
        <p:nvSpPr>
          <p:cNvPr id="453" name="Shape 453"/>
          <p:cNvSpPr/>
          <p:nvPr/>
        </p:nvSpPr>
        <p:spPr>
          <a:xfrm>
            <a:off x="6015078" y="8699474"/>
            <a:ext cx="3187401" cy="753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Valores</a:t>
            </a:r>
          </a:p>
        </p:txBody>
      </p:sp>
      <p:grpSp>
        <p:nvGrpSpPr>
          <p:cNvPr id="456" name="Group 456"/>
          <p:cNvGrpSpPr/>
          <p:nvPr/>
        </p:nvGrpSpPr>
        <p:grpSpPr>
          <a:xfrm>
            <a:off x="10776253" y="5833864"/>
            <a:ext cx="2939456" cy="4155679"/>
            <a:chOff x="0" y="0"/>
            <a:chExt cx="2939454" cy="4155678"/>
          </a:xfrm>
        </p:grpSpPr>
        <p:pic>
          <p:nvPicPr>
            <p:cNvPr id="455" name="iceberg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50800" y="50800"/>
              <a:ext cx="2837855" cy="40540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39455" cy="4155680"/>
            </a:xfrm>
            <a:prstGeom prst="rect">
              <a:avLst/>
            </a:prstGeom>
            <a:effectLst/>
          </p:spPr>
        </p:pic>
      </p:grpSp>
      <p:sp>
        <p:nvSpPr>
          <p:cNvPr id="457" name="Shape 457"/>
          <p:cNvSpPr/>
          <p:nvPr/>
        </p:nvSpPr>
        <p:spPr>
          <a:xfrm>
            <a:off x="10751252" y="6261807"/>
            <a:ext cx="2881495" cy="4799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3000"/>
            </a:lvl1pPr>
          </a:lstStyle>
          <a:p>
            <a:pPr/>
            <a:r>
              <a:t>Comportamento</a:t>
            </a:r>
          </a:p>
        </p:txBody>
      </p:sp>
      <p:sp>
        <p:nvSpPr>
          <p:cNvPr id="458" name="Shape 458"/>
          <p:cNvSpPr/>
          <p:nvPr/>
        </p:nvSpPr>
        <p:spPr>
          <a:xfrm>
            <a:off x="10964746" y="7536015"/>
            <a:ext cx="2415342" cy="722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Ética</a:t>
            </a:r>
          </a:p>
        </p:txBody>
      </p:sp>
      <p:sp>
        <p:nvSpPr>
          <p:cNvPr id="459" name="Shape 459"/>
          <p:cNvSpPr/>
          <p:nvPr/>
        </p:nvSpPr>
        <p:spPr>
          <a:xfrm>
            <a:off x="10598299" y="8772029"/>
            <a:ext cx="3187401" cy="753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Valores</a:t>
            </a:r>
          </a:p>
        </p:txBody>
      </p:sp>
      <p:grpSp>
        <p:nvGrpSpPr>
          <p:cNvPr id="462" name="Group 462"/>
          <p:cNvGrpSpPr/>
          <p:nvPr/>
        </p:nvGrpSpPr>
        <p:grpSpPr>
          <a:xfrm>
            <a:off x="15177726" y="5833864"/>
            <a:ext cx="2939456" cy="4155679"/>
            <a:chOff x="0" y="0"/>
            <a:chExt cx="2939454" cy="4155678"/>
          </a:xfrm>
        </p:grpSpPr>
        <p:pic>
          <p:nvPicPr>
            <p:cNvPr id="461" name="iceberg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50800" y="50800"/>
              <a:ext cx="2837855" cy="40540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0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39455" cy="4155680"/>
            </a:xfrm>
            <a:prstGeom prst="rect">
              <a:avLst/>
            </a:prstGeom>
            <a:effectLst/>
          </p:spPr>
        </p:pic>
      </p:grpSp>
      <p:sp>
        <p:nvSpPr>
          <p:cNvPr id="463" name="Shape 463"/>
          <p:cNvSpPr/>
          <p:nvPr/>
        </p:nvSpPr>
        <p:spPr>
          <a:xfrm>
            <a:off x="15152725" y="6261807"/>
            <a:ext cx="2881495" cy="4799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3000"/>
            </a:lvl1pPr>
          </a:lstStyle>
          <a:p>
            <a:pPr/>
            <a:r>
              <a:t>Comportamento</a:t>
            </a:r>
          </a:p>
        </p:txBody>
      </p:sp>
      <p:sp>
        <p:nvSpPr>
          <p:cNvPr id="464" name="Shape 464"/>
          <p:cNvSpPr/>
          <p:nvPr/>
        </p:nvSpPr>
        <p:spPr>
          <a:xfrm>
            <a:off x="15366219" y="7536015"/>
            <a:ext cx="2415342" cy="722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Ética</a:t>
            </a:r>
          </a:p>
        </p:txBody>
      </p:sp>
      <p:sp>
        <p:nvSpPr>
          <p:cNvPr id="465" name="Shape 465"/>
          <p:cNvSpPr/>
          <p:nvPr/>
        </p:nvSpPr>
        <p:spPr>
          <a:xfrm>
            <a:off x="14999773" y="8772029"/>
            <a:ext cx="3187400" cy="753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642937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Valores</a:t>
            </a:r>
          </a:p>
        </p:txBody>
      </p:sp>
      <p:pic>
        <p:nvPicPr>
          <p:cNvPr id="466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2"/>
      <p:bldP build="whole" bldLvl="1" animBg="1" rev="0" advAuto="0" spid="447" grpId="3"/>
      <p:bldP build="whole" bldLvl="1" animBg="1" rev="0" advAuto="0" spid="44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ctrTitle"/>
          </p:nvPr>
        </p:nvSpPr>
        <p:spPr>
          <a:xfrm>
            <a:off x="6900496" y="-1300784"/>
            <a:ext cx="11766876" cy="5820160"/>
          </a:xfrm>
          <a:prstGeom prst="rect">
            <a:avLst/>
          </a:prstGeom>
        </p:spPr>
        <p:txBody>
          <a:bodyPr/>
          <a:lstStyle>
            <a:lvl1pPr>
              <a:defRPr sz="106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O Codigo Cristã de Comportamento</a:t>
            </a:r>
          </a:p>
        </p:txBody>
      </p:sp>
      <p:sp>
        <p:nvSpPr>
          <p:cNvPr id="282" name="Shape 282"/>
          <p:cNvSpPr/>
          <p:nvPr/>
        </p:nvSpPr>
        <p:spPr>
          <a:xfrm>
            <a:off x="11062755" y="6378971"/>
            <a:ext cx="2882356" cy="958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001E57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Behavior</a:t>
            </a:r>
          </a:p>
        </p:txBody>
      </p:sp>
      <p:grpSp>
        <p:nvGrpSpPr>
          <p:cNvPr id="285" name="Group 285"/>
          <p:cNvGrpSpPr/>
          <p:nvPr/>
        </p:nvGrpSpPr>
        <p:grpSpPr>
          <a:xfrm>
            <a:off x="10004351" y="5821590"/>
            <a:ext cx="4712529" cy="6688641"/>
            <a:chOff x="0" y="0"/>
            <a:chExt cx="4712527" cy="6688639"/>
          </a:xfrm>
        </p:grpSpPr>
        <p:pic>
          <p:nvPicPr>
            <p:cNvPr id="284" name="iceberg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4610928" cy="6587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12528" cy="6688640"/>
            </a:xfrm>
            <a:prstGeom prst="rect">
              <a:avLst/>
            </a:prstGeom>
            <a:effectLst/>
          </p:spPr>
        </p:pic>
      </p:grpSp>
      <p:sp>
        <p:nvSpPr>
          <p:cNvPr id="286" name="Shape 286"/>
          <p:cNvSpPr/>
          <p:nvPr/>
        </p:nvSpPr>
        <p:spPr>
          <a:xfrm>
            <a:off x="11237487" y="9778093"/>
            <a:ext cx="2595051" cy="11787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Valores</a:t>
            </a:r>
          </a:p>
        </p:txBody>
      </p:sp>
      <p:sp>
        <p:nvSpPr>
          <p:cNvPr id="287" name="Shape 287"/>
          <p:cNvSpPr/>
          <p:nvPr/>
        </p:nvSpPr>
        <p:spPr>
          <a:xfrm>
            <a:off x="11237487" y="8274083"/>
            <a:ext cx="2595051" cy="1178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Ética</a:t>
            </a:r>
          </a:p>
        </p:txBody>
      </p:sp>
      <p:sp>
        <p:nvSpPr>
          <p:cNvPr id="288" name="Shape 288"/>
          <p:cNvSpPr/>
          <p:nvPr/>
        </p:nvSpPr>
        <p:spPr>
          <a:xfrm>
            <a:off x="9983714" y="6849155"/>
            <a:ext cx="4753803" cy="1071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4600">
                <a:solidFill>
                  <a:srgbClr val="001E57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Comportamento</a:t>
            </a:r>
          </a:p>
        </p:txBody>
      </p:sp>
      <p:pic>
        <p:nvPicPr>
          <p:cNvPr id="289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790152" y="-893531"/>
            <a:ext cx="4082138" cy="361655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6901159" y="4795242"/>
            <a:ext cx="10086083" cy="697855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13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469" name="Shape 469"/>
          <p:cNvSpPr/>
          <p:nvPr/>
        </p:nvSpPr>
        <p:spPr>
          <a:xfrm>
            <a:off x="8280796" y="12046533"/>
            <a:ext cx="6951764" cy="1339454"/>
          </a:xfrm>
          <a:prstGeom prst="roundRect">
            <a:avLst>
              <a:gd name="adj" fmla="val 10667"/>
            </a:avLst>
          </a:prstGeom>
          <a:gradFill>
            <a:gsLst>
              <a:gs pos="0">
                <a:srgbClr val="FFA941"/>
              </a:gs>
              <a:gs pos="100000">
                <a:srgbClr val="FFD479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Cultura   Família   Religião Educação</a:t>
            </a:r>
          </a:p>
        </p:txBody>
      </p:sp>
      <p:sp>
        <p:nvSpPr>
          <p:cNvPr id="470" name="Shape 470"/>
          <p:cNvSpPr/>
          <p:nvPr/>
        </p:nvSpPr>
        <p:spPr>
          <a:xfrm>
            <a:off x="8562568" y="10637490"/>
            <a:ext cx="6388220" cy="1339454"/>
          </a:xfrm>
          <a:prstGeom prst="roundRect">
            <a:avLst>
              <a:gd name="adj" fmla="val 1066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 Palavra de Deus</a:t>
            </a:r>
          </a:p>
        </p:txBody>
      </p:sp>
      <p:sp>
        <p:nvSpPr>
          <p:cNvPr id="471" name="Shape 471"/>
          <p:cNvSpPr/>
          <p:nvPr/>
        </p:nvSpPr>
        <p:spPr>
          <a:xfrm>
            <a:off x="11388328" y="7701855"/>
            <a:ext cx="1339454" cy="1821657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0183" tIns="40183" rIns="40183" bIns="40183"/>
          <a:lstStyle/>
          <a:p>
            <a:pPr defTabSz="1821656">
              <a:buClr>
                <a:srgbClr val="000000"/>
              </a:buClr>
              <a:buFont typeface="Gill Sans Light"/>
              <a:defRPr sz="300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72" name="Shape 472"/>
          <p:cNvSpPr/>
          <p:nvPr/>
        </p:nvSpPr>
        <p:spPr>
          <a:xfrm>
            <a:off x="11388328" y="6389191"/>
            <a:ext cx="1339454" cy="133945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0183" tIns="40183" rIns="40183" bIns="40183"/>
          <a:lstStyle/>
          <a:p>
            <a:pPr defTabSz="1821656">
              <a:buClr>
                <a:srgbClr val="000000"/>
              </a:buClr>
              <a:buFont typeface="Gill Sans Light"/>
              <a:defRPr sz="300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73" name="Shape 473"/>
          <p:cNvSpPr/>
          <p:nvPr/>
        </p:nvSpPr>
        <p:spPr>
          <a:xfrm>
            <a:off x="11508878" y="9108281"/>
            <a:ext cx="495599" cy="1821657"/>
          </a:xfrm>
          <a:prstGeom prst="roundRect">
            <a:avLst>
              <a:gd name="adj" fmla="val 2882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0183" tIns="40183" rIns="40183" bIns="40183"/>
          <a:lstStyle/>
          <a:p>
            <a:pPr defTabSz="1821656">
              <a:buClr>
                <a:srgbClr val="000000"/>
              </a:buClr>
              <a:buFont typeface="Gill Sans Light"/>
              <a:defRPr sz="300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74" name="Shape 474"/>
          <p:cNvSpPr/>
          <p:nvPr/>
        </p:nvSpPr>
        <p:spPr>
          <a:xfrm>
            <a:off x="12151816" y="9108281"/>
            <a:ext cx="495599" cy="1821657"/>
          </a:xfrm>
          <a:prstGeom prst="roundRect">
            <a:avLst>
              <a:gd name="adj" fmla="val 2882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0183" tIns="40183" rIns="40183" bIns="40183"/>
          <a:lstStyle/>
          <a:p>
            <a:pPr defTabSz="1821656">
              <a:buClr>
                <a:srgbClr val="000000"/>
              </a:buClr>
              <a:buFont typeface="Gill Sans Light"/>
              <a:defRPr sz="300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75" name="Shape 475"/>
          <p:cNvSpPr/>
          <p:nvPr/>
        </p:nvSpPr>
        <p:spPr>
          <a:xfrm rot="434854">
            <a:off x="11133832" y="7809011"/>
            <a:ext cx="495599" cy="1366244"/>
          </a:xfrm>
          <a:prstGeom prst="roundRect">
            <a:avLst>
              <a:gd name="adj" fmla="val 2882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0183" tIns="40183" rIns="40183" bIns="40183"/>
          <a:lstStyle/>
          <a:p>
            <a:pPr defTabSz="1821656">
              <a:buClr>
                <a:srgbClr val="000000"/>
              </a:buClr>
              <a:buFont typeface="Gill Sans Light"/>
              <a:defRPr sz="300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76" name="Shape 476"/>
          <p:cNvSpPr/>
          <p:nvPr/>
        </p:nvSpPr>
        <p:spPr>
          <a:xfrm rot="20926256">
            <a:off x="12419707" y="7809011"/>
            <a:ext cx="495598" cy="1366244"/>
          </a:xfrm>
          <a:prstGeom prst="roundRect">
            <a:avLst>
              <a:gd name="adj" fmla="val 28829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0183" tIns="40183" rIns="40183" bIns="40183"/>
          <a:lstStyle/>
          <a:p>
            <a:pPr defTabSz="1821656">
              <a:buClr>
                <a:srgbClr val="000000"/>
              </a:buClr>
              <a:buFont typeface="Gill Sans Light"/>
              <a:defRPr sz="3000">
                <a:uFill>
                  <a:solidFill>
                    <a:srgbClr val="000000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477" name="Shape 477"/>
          <p:cNvSpPr/>
          <p:nvPr/>
        </p:nvSpPr>
        <p:spPr>
          <a:xfrm>
            <a:off x="5340696" y="827065"/>
            <a:ext cx="13702608" cy="3358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O desejo de Deus é de formar novos valores em nossas vidas.  Esses valores por sua vez irão nos desafiar a formar um novo código de conduta..</a:t>
            </a:r>
          </a:p>
        </p:txBody>
      </p:sp>
      <p:sp>
        <p:nvSpPr>
          <p:cNvPr id="478" name="Shape 478"/>
          <p:cNvSpPr/>
          <p:nvPr/>
        </p:nvSpPr>
        <p:spPr>
          <a:xfrm>
            <a:off x="8949282" y="5048795"/>
            <a:ext cx="5992206" cy="15422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1125140">
              <a:defRPr sz="98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Santificação</a:t>
            </a:r>
          </a:p>
        </p:txBody>
      </p:sp>
      <p:pic>
        <p:nvPicPr>
          <p:cNvPr id="479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0" grpId="2"/>
      <p:bldP build="whole" bldLvl="1" animBg="1" rev="0" advAuto="0" spid="468" grpId="3"/>
      <p:bldP build="whole" bldLvl="1" animBg="1" rev="0" advAuto="0" spid="478" grpId="4"/>
      <p:bldP build="whole" bldLvl="1" animBg="1" rev="0" advAuto="0" spid="4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10184678" y="1929514"/>
            <a:ext cx="4001250" cy="3990167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Bíblicos</a:t>
            </a:r>
          </a:p>
        </p:txBody>
      </p:sp>
      <p:sp>
        <p:nvSpPr>
          <p:cNvPr id="482" name="Shape 482"/>
          <p:cNvSpPr/>
          <p:nvPr/>
        </p:nvSpPr>
        <p:spPr>
          <a:xfrm>
            <a:off x="6003726" y="7407175"/>
            <a:ext cx="4001250" cy="3990167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Personales</a:t>
            </a:r>
          </a:p>
        </p:txBody>
      </p:sp>
      <p:sp>
        <p:nvSpPr>
          <p:cNvPr id="483" name="Shape 483"/>
          <p:cNvSpPr/>
          <p:nvPr/>
        </p:nvSpPr>
        <p:spPr>
          <a:xfrm>
            <a:off x="14536042" y="7407175"/>
            <a:ext cx="4001251" cy="3990167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 Colectivos</a:t>
            </a:r>
          </a:p>
        </p:txBody>
      </p:sp>
      <p:sp>
        <p:nvSpPr>
          <p:cNvPr id="484" name="Shape 484"/>
          <p:cNvSpPr/>
          <p:nvPr/>
        </p:nvSpPr>
        <p:spPr>
          <a:xfrm flipV="1">
            <a:off x="8856806" y="5655474"/>
            <a:ext cx="1312621" cy="1419190"/>
          </a:xfrm>
          <a:prstGeom prst="line">
            <a:avLst/>
          </a:prstGeom>
          <a:ln w="2413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485" name="Shape 485"/>
          <p:cNvSpPr/>
          <p:nvPr/>
        </p:nvSpPr>
        <p:spPr>
          <a:xfrm flipH="1" flipV="1">
            <a:off x="14188680" y="5647004"/>
            <a:ext cx="1188083" cy="1424906"/>
          </a:xfrm>
          <a:prstGeom prst="line">
            <a:avLst/>
          </a:prstGeom>
          <a:ln w="241300">
            <a:solidFill>
              <a:srgbClr val="FFFFFF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486" name="Shape 486"/>
          <p:cNvSpPr/>
          <p:nvPr/>
        </p:nvSpPr>
        <p:spPr>
          <a:xfrm>
            <a:off x="10343845" y="10077950"/>
            <a:ext cx="3858365" cy="17923"/>
          </a:xfrm>
          <a:prstGeom prst="line">
            <a:avLst/>
          </a:prstGeom>
          <a:ln w="241300">
            <a:solidFill>
              <a:srgbClr val="FFFFFF"/>
            </a:solidFill>
            <a:miter lim="400000"/>
            <a:headEnd type="stealth"/>
            <a:tailEnd type="stealth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487" name="Shape 487"/>
          <p:cNvSpPr/>
          <p:nvPr/>
        </p:nvSpPr>
        <p:spPr>
          <a:xfrm>
            <a:off x="10825757" y="6362402"/>
            <a:ext cx="2879826" cy="2879825"/>
          </a:xfrm>
          <a:prstGeom prst="ellipse">
            <a:avLst/>
          </a:prstGeom>
          <a:gradFill>
            <a:gsLst>
              <a:gs pos="0">
                <a:srgbClr val="78ACFF">
                  <a:alpha val="78000"/>
                </a:srgbClr>
              </a:gs>
              <a:gs pos="100000">
                <a:srgbClr val="007AAA">
                  <a:alpha val="78000"/>
                </a:srgb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46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Ética Compartilhada</a:t>
            </a:r>
          </a:p>
        </p:txBody>
      </p:sp>
      <p:sp>
        <p:nvSpPr>
          <p:cNvPr id="488" name="Shape 488"/>
          <p:cNvSpPr/>
          <p:nvPr/>
        </p:nvSpPr>
        <p:spPr>
          <a:xfrm>
            <a:off x="5950148" y="7407175"/>
            <a:ext cx="4125517" cy="3991572"/>
          </a:xfrm>
          <a:prstGeom prst="ellipse">
            <a:avLst/>
          </a:prstGeom>
          <a:gradFill>
            <a:gsLst>
              <a:gs pos="0">
                <a:srgbClr val="FF7C00"/>
              </a:gs>
              <a:gs pos="100000">
                <a:srgbClr val="FFD479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Valores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Pessoais</a:t>
            </a:r>
          </a:p>
        </p:txBody>
      </p:sp>
      <p:sp>
        <p:nvSpPr>
          <p:cNvPr id="489" name="Shape 489"/>
          <p:cNvSpPr/>
          <p:nvPr/>
        </p:nvSpPr>
        <p:spPr>
          <a:xfrm>
            <a:off x="14455675" y="7407175"/>
            <a:ext cx="4125517" cy="3991572"/>
          </a:xfrm>
          <a:prstGeom prst="ellipse">
            <a:avLst/>
          </a:prstGeom>
          <a:gradFill>
            <a:gsLst>
              <a:gs pos="0">
                <a:srgbClr val="FF7C00"/>
              </a:gs>
              <a:gs pos="100000">
                <a:srgbClr val="FFD479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Valores</a:t>
            </a:r>
          </a:p>
          <a:p>
            <a:pPr algn="ctr" defTabSz="800100">
              <a:defRPr sz="6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r>
              <a:t>Coletivos</a:t>
            </a:r>
          </a:p>
        </p:txBody>
      </p:sp>
      <p:pic>
        <p:nvPicPr>
          <p:cNvPr id="49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Subtype="6" presetID="18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id="32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1000" fill="hold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9" dur="1000" fill="hold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5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5"/>
      <p:bldP build="whole" bldLvl="1" animBg="1" rev="0" advAuto="0" spid="484" grpId="6"/>
      <p:bldP build="whole" bldLvl="1" animBg="1" rev="0" advAuto="0" spid="488" grpId="8"/>
      <p:bldP build="whole" bldLvl="1" animBg="1" rev="0" advAuto="0" spid="482" grpId="4"/>
      <p:bldP build="whole" bldLvl="1" animBg="1" rev="0" advAuto="0" spid="486" grpId="10"/>
      <p:bldP build="whole" bldLvl="1" animBg="1" rev="0" advAuto="0" spid="489" grpId="9"/>
      <p:bldP build="whole" bldLvl="1" animBg="1" rev="0" advAuto="0" spid="487" grpId="11"/>
      <p:bldP build="whole" bldLvl="1" animBg="1" rev="0" advAuto="0" spid="488" grpId="2"/>
      <p:bldP build="whole" bldLvl="1" animBg="1" rev="0" advAuto="0" spid="485" grpId="7"/>
      <p:bldP build="whole" bldLvl="1" animBg="1" rev="0" advAuto="0" spid="481" grpId="1"/>
      <p:bldP build="whole" bldLvl="1" animBg="1" rev="0" advAuto="0" spid="48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type="title"/>
          </p:nvPr>
        </p:nvSpPr>
        <p:spPr>
          <a:xfrm>
            <a:off x="6673452" y="-829061"/>
            <a:ext cx="11037096" cy="3857627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Avaliação Pessoal:</a:t>
            </a:r>
          </a:p>
        </p:txBody>
      </p:sp>
      <p:sp>
        <p:nvSpPr>
          <p:cNvPr id="493" name="Shape 493"/>
          <p:cNvSpPr/>
          <p:nvPr/>
        </p:nvSpPr>
        <p:spPr>
          <a:xfrm>
            <a:off x="3814438" y="2495769"/>
            <a:ext cx="16755125" cy="9187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400">
                <a:solidFill>
                  <a:srgbClr val="FFFFFF"/>
                </a:solidFill>
              </a:defRPr>
            </a:pPr>
            <a:r>
              <a:t>No próximo mês, haverá um retiro (para mulheres ou homens), e esse será um tempo onde você poderá crescer espiritualmente e se conectar com os irmãos da igreja.  Mas isso significa que você terá que passar sexta-feira a tarde ou sábado durante todo o dia nesse retiro.  O problema é que você já havia planejado jogar futebol, ou sair com os amigos, etc…</a:t>
            </a:r>
          </a:p>
          <a:p>
            <a:pPr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5400">
                <a:solidFill>
                  <a:srgbClr val="FFFFFF"/>
                </a:solidFill>
              </a:defRPr>
            </a:pPr>
          </a:p>
          <a:p>
            <a:pPr defTabSz="642937">
              <a:defRPr sz="5400">
                <a:solidFill>
                  <a:srgbClr val="FFFFFF"/>
                </a:solidFill>
              </a:defRPr>
            </a:pPr>
            <a:r>
              <a:t>O que você vai fazer? Você irá sacrificar seu próprio tempo para investir em um momento de crescimento espiritual ou não?</a:t>
            </a:r>
          </a:p>
        </p:txBody>
      </p:sp>
      <p:pic>
        <p:nvPicPr>
          <p:cNvPr id="49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3259848" y="2997419"/>
            <a:ext cx="17864304" cy="8184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4400">
                <a:solidFill>
                  <a:srgbClr val="FFFFFF"/>
                </a:solidFill>
              </a:defRPr>
            </a:pPr>
            <a:r>
              <a:t>Você ouviu algumas mensagens que o desfiaram a ter um casamento bíblico, e que neste processo você precisa investir não somente o seu tempo, mas também os recursos necessários para que seu casamento cresça e seja fortalecido. Isto significa um sacrifício do seu tempo e dinheiro. Você vai ter que gastar menos tempo trabalhando, pescando, jogando futebol, checando os seus emails.  Tudo isso para poder passar mais tempo com seu cônjuge semanalmente.</a:t>
            </a:r>
          </a:p>
          <a:p>
            <a:pPr defTabSz="642937"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4400">
                <a:solidFill>
                  <a:srgbClr val="FFFFFF"/>
                </a:solidFill>
              </a:defRPr>
            </a:pPr>
          </a:p>
          <a:p>
            <a:pPr defTabSz="642937">
              <a:defRPr sz="4400">
                <a:solidFill>
                  <a:srgbClr val="FFFFFF"/>
                </a:solidFill>
              </a:defRPr>
            </a:pPr>
            <a:r>
              <a:t>Será que eu deveria investir o meu tempo e recursos nesse casamento?</a:t>
            </a:r>
          </a:p>
          <a:p>
            <a:pPr defTabSz="642937">
              <a:defRPr sz="4400">
                <a:solidFill>
                  <a:srgbClr val="FFFFFF"/>
                </a:solidFill>
              </a:defRPr>
            </a:pPr>
          </a:p>
          <a:p>
            <a:pPr defTabSz="642937">
              <a:defRPr sz="4400">
                <a:solidFill>
                  <a:srgbClr val="FFFFFF"/>
                </a:solidFill>
              </a:defRPr>
            </a:pPr>
            <a:r>
              <a:t>Você está investindo seu tempo e recursos em sua família?</a:t>
            </a:r>
          </a:p>
        </p:txBody>
      </p:sp>
      <p:sp>
        <p:nvSpPr>
          <p:cNvPr id="497" name="Shape 497"/>
          <p:cNvSpPr/>
          <p:nvPr/>
        </p:nvSpPr>
        <p:spPr>
          <a:xfrm>
            <a:off x="6673452" y="-902157"/>
            <a:ext cx="11037096" cy="38576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21531">
              <a:defRPr sz="10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Avaliação Pessoal:</a:t>
            </a:r>
          </a:p>
        </p:txBody>
      </p:sp>
      <p:pic>
        <p:nvPicPr>
          <p:cNvPr id="498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type="title"/>
          </p:nvPr>
        </p:nvSpPr>
        <p:spPr>
          <a:xfrm>
            <a:off x="5992794" y="81895"/>
            <a:ext cx="12057298" cy="294771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Princípios que irão ajuda-lo a formar valores Bíblicos:</a:t>
            </a:r>
          </a:p>
        </p:txBody>
      </p:sp>
      <p:sp>
        <p:nvSpPr>
          <p:cNvPr id="501" name="Shape 501"/>
          <p:cNvSpPr/>
          <p:nvPr/>
        </p:nvSpPr>
        <p:spPr>
          <a:xfrm>
            <a:off x="3447513" y="3903266"/>
            <a:ext cx="16926287" cy="74010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642937">
              <a:defRPr b="1" sz="6000">
                <a:solidFill>
                  <a:srgbClr val="FFFFFF"/>
                </a:solidFill>
              </a:defRPr>
            </a:pPr>
            <a:r>
              <a:t>Mateus 22:37-40</a:t>
            </a:r>
          </a:p>
          <a:p>
            <a:pPr defTabSz="642937">
              <a:defRPr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Respondeu Jesus: “‘Ame o Senhor, o seu Deus de todo o seu coração, de toda a sua alma e de todo o seu entendimento’. Este é o primeiro e maior mandamento. E o segundo é semelhante a ele: ‘Ame o seu próximo como a si mesmo’. Destes dois mandamentos dependem toda a Lei e os Profetas”</a:t>
            </a:r>
          </a:p>
        </p:txBody>
      </p:sp>
      <p:sp>
        <p:nvSpPr>
          <p:cNvPr id="502" name="Shape 502"/>
          <p:cNvSpPr/>
          <p:nvPr/>
        </p:nvSpPr>
        <p:spPr>
          <a:xfrm>
            <a:off x="11804825" y="6633827"/>
            <a:ext cx="7371986" cy="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/>
          </a:p>
        </p:txBody>
      </p:sp>
      <p:sp>
        <p:nvSpPr>
          <p:cNvPr id="503" name="Shape 503"/>
          <p:cNvSpPr/>
          <p:nvPr/>
        </p:nvSpPr>
        <p:spPr>
          <a:xfrm flipV="1">
            <a:off x="10128774" y="9461609"/>
            <a:ext cx="883832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/>
          </a:p>
        </p:txBody>
      </p:sp>
      <p:pic>
        <p:nvPicPr>
          <p:cNvPr id="50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3"/>
      <p:bldP build="whole" bldLvl="1" animBg="1" rev="0" advAuto="0" spid="501" grpId="1"/>
      <p:bldP build="whole" bldLvl="1" animBg="1" rev="0" advAuto="0" spid="50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/>
        </p:nvSpPr>
        <p:spPr>
          <a:xfrm>
            <a:off x="4024970" y="1189119"/>
            <a:ext cx="16334060" cy="10343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642937">
              <a:defRPr sz="5200">
                <a:solidFill>
                  <a:srgbClr val="FFFFFF"/>
                </a:solidFill>
              </a:defRPr>
            </a:pPr>
            <a:r>
              <a:t>1.  Nós valorizamos a Deus e Sua Palavra acima de todas as coisas (Dt. 10: 14-22, Lucas 11: 27-28).	     </a:t>
            </a:r>
          </a:p>
          <a:p>
            <a:pPr defTabSz="642937">
              <a:defRPr b="1" sz="5200">
                <a:solidFill>
                  <a:srgbClr val="FFFFFF"/>
                </a:solidFill>
              </a:defRPr>
            </a:pPr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	a.</a:t>
            </a:r>
            <a:r>
              <a:t>  </a:t>
            </a:r>
            <a:r>
              <a:rPr b="0"/>
              <a:t>Nós valorizamos a autoridade de Deus, e toda autoridade estabelecida 			por Ele neste mundo. (2 Crônicas 30: 8, 1 Pedro 2: 13-23).</a:t>
            </a:r>
          </a:p>
          <a:p>
            <a:pPr defTabSz="642937">
              <a:defRPr b="1" sz="5200">
                <a:solidFill>
                  <a:srgbClr val="FFFFFF"/>
                </a:solidFill>
              </a:defRPr>
            </a:pPr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	b.</a:t>
            </a:r>
            <a:r>
              <a:rPr b="0"/>
              <a:t>  Nós valorizamos o lugar exclusivo de adoração a Deus em nossa vida. </a:t>
            </a:r>
            <a:endParaRPr b="0"/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rPr b="0"/>
              <a:t>		(Êxodo 20: 3, Dt. 5: 7)</a:t>
            </a:r>
            <a:endParaRPr b="0"/>
          </a:p>
          <a:p>
            <a:pPr defTabSz="642937">
              <a:defRPr b="1" sz="5200">
                <a:solidFill>
                  <a:srgbClr val="FFFFFF"/>
                </a:solidFill>
              </a:defRPr>
            </a:pPr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	c.  </a:t>
            </a:r>
            <a:r>
              <a:rPr b="0"/>
              <a:t>Nós valorizamos a verdade mais do que o nosso conforto. (2 Timóteo 4: 1-5).</a:t>
            </a:r>
          </a:p>
        </p:txBody>
      </p:sp>
      <p:pic>
        <p:nvPicPr>
          <p:cNvPr id="507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>
            <a:off x="3951874" y="1292621"/>
            <a:ext cx="16480253" cy="11130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2.</a:t>
            </a:r>
            <a:r>
              <a:rPr b="0"/>
              <a:t>  Nós valorizamos os outros como a nós mesmos. (Romanos 12:10, 13: 8-10, </a:t>
            </a:r>
            <a:endParaRPr b="0"/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rPr b="0"/>
              <a:t>	1 João 3: 16-18, Filipenses 2: 5-8.)</a:t>
            </a:r>
            <a:endParaRPr b="0"/>
          </a:p>
          <a:p>
            <a:pPr defTabSz="642937">
              <a:defRPr b="1" sz="5200">
                <a:solidFill>
                  <a:srgbClr val="FFFFFF"/>
                </a:solidFill>
              </a:defRPr>
            </a:pPr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	a.</a:t>
            </a:r>
            <a:r>
              <a:rPr b="0"/>
              <a:t>  Nós valorizamos pessoas mais do que aquilo que possuímos. </a:t>
            </a:r>
            <a:endParaRPr b="0"/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rPr b="0"/>
              <a:t>	(Romanos 12: 9-16, 15: 1-3)</a:t>
            </a:r>
            <a:endParaRPr b="0"/>
          </a:p>
          <a:p>
            <a:pPr defTabSz="642937">
              <a:defRPr b="1" sz="5200">
                <a:solidFill>
                  <a:srgbClr val="FFFFFF"/>
                </a:solidFill>
              </a:defRPr>
            </a:pPr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	b.</a:t>
            </a:r>
            <a:r>
              <a:rPr b="0"/>
              <a:t>  Nós valorizamos a integridade mais do que a reputação. (Gn. 39, Ap. 3: 1-6.)</a:t>
            </a:r>
          </a:p>
          <a:p>
            <a:pPr defTabSz="642937">
              <a:defRPr b="1" sz="5200">
                <a:solidFill>
                  <a:srgbClr val="FFFFFF"/>
                </a:solidFill>
              </a:defRPr>
            </a:pPr>
          </a:p>
          <a:p>
            <a:pPr defTabSz="642937">
              <a:defRPr b="1" sz="5200">
                <a:solidFill>
                  <a:srgbClr val="FFFFFF"/>
                </a:solidFill>
              </a:defRPr>
            </a:pPr>
            <a:r>
              <a:t>	c.</a:t>
            </a:r>
            <a:r>
              <a:rPr b="0"/>
              <a:t>  Nós valorizamos a nossa família física e espiritual para o nosso ganho 			pessoal. (Efésios 5:25, 6: 4, 1 Coríntios 12, Romanos 12: 3-5).</a:t>
            </a:r>
          </a:p>
        </p:txBody>
      </p:sp>
      <p:pic>
        <p:nvPicPr>
          <p:cNvPr id="510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url?sa=i&amp;source=images&amp;cd=&amp;cad=rja&amp;docid=x59DSpbJeTZqKM&amp;tbnid=jxMZBvlUOyhVaM-&amp;ved=&amp;url=http%3A%2F%2Fwww.myonlinerul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2963" y="1899852"/>
            <a:ext cx="15407889" cy="2773421"/>
          </a:xfrm>
          <a:prstGeom prst="rect">
            <a:avLst/>
          </a:prstGeom>
          <a:ln w="3175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4014606" y="724627"/>
            <a:ext cx="15149951" cy="9580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584200">
              <a:defRPr i="1"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>
              <a:defRPr i="0"/>
            </a:pPr>
            <a:r>
              <a:rPr i="1"/>
              <a:t>Valorizamos Deus e Sua Palavra acima de tudo</a:t>
            </a:r>
          </a:p>
        </p:txBody>
      </p:sp>
      <p:sp>
        <p:nvSpPr>
          <p:cNvPr id="514" name="Shape 514"/>
          <p:cNvSpPr/>
          <p:nvPr/>
        </p:nvSpPr>
        <p:spPr>
          <a:xfrm>
            <a:off x="4001893" y="4000839"/>
            <a:ext cx="15103327" cy="26598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584200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i="1"/>
          </a:p>
          <a:p>
            <a:pPr defTabSz="584200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i="1"/>
              <a:t>Valorizamos outros com valorizamos a nós mesmos</a:t>
            </a:r>
            <a:endParaRPr i="1"/>
          </a:p>
        </p:txBody>
      </p:sp>
      <p:sp>
        <p:nvSpPr>
          <p:cNvPr id="515" name="Shape 515"/>
          <p:cNvSpPr/>
          <p:nvPr/>
        </p:nvSpPr>
        <p:spPr>
          <a:xfrm>
            <a:off x="3758403" y="6862968"/>
            <a:ext cx="16080700" cy="49331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6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Levamos o tempo necesário para medir nossos valores com a trena destes dois princípios para ver se nossos valores concordam com a Palavra de Deus</a:t>
            </a:r>
          </a:p>
        </p:txBody>
      </p:sp>
      <p:pic>
        <p:nvPicPr>
          <p:cNvPr id="516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Ten-Commandments1.png"/>
          <p:cNvPicPr>
            <a:picLocks noChangeAspect="1"/>
          </p:cNvPicPr>
          <p:nvPr/>
        </p:nvPicPr>
        <p:blipFill>
          <a:blip r:embed="rId2">
            <a:extLst/>
          </a:blip>
          <a:srcRect l="402" t="2757" r="2347" b="2649"/>
          <a:stretch>
            <a:fillRect/>
          </a:stretch>
        </p:blipFill>
        <p:spPr>
          <a:xfrm>
            <a:off x="8405911" y="2838448"/>
            <a:ext cx="7568162" cy="5473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81" fill="norm" stroke="1" extrusionOk="0">
                <a:moveTo>
                  <a:pt x="5824" y="0"/>
                </a:moveTo>
                <a:cubicBezTo>
                  <a:pt x="5702" y="0"/>
                  <a:pt x="5611" y="8"/>
                  <a:pt x="5451" y="25"/>
                </a:cubicBezTo>
                <a:cubicBezTo>
                  <a:pt x="4797" y="94"/>
                  <a:pt x="4567" y="132"/>
                  <a:pt x="4549" y="172"/>
                </a:cubicBezTo>
                <a:cubicBezTo>
                  <a:pt x="4538" y="197"/>
                  <a:pt x="4498" y="216"/>
                  <a:pt x="4460" y="216"/>
                </a:cubicBezTo>
                <a:cubicBezTo>
                  <a:pt x="4421" y="216"/>
                  <a:pt x="4368" y="254"/>
                  <a:pt x="4341" y="299"/>
                </a:cubicBezTo>
                <a:cubicBezTo>
                  <a:pt x="4311" y="349"/>
                  <a:pt x="4259" y="371"/>
                  <a:pt x="4209" y="354"/>
                </a:cubicBezTo>
                <a:cubicBezTo>
                  <a:pt x="4164" y="338"/>
                  <a:pt x="4093" y="359"/>
                  <a:pt x="4053" y="401"/>
                </a:cubicBezTo>
                <a:cubicBezTo>
                  <a:pt x="4013" y="443"/>
                  <a:pt x="3941" y="478"/>
                  <a:pt x="3894" y="479"/>
                </a:cubicBezTo>
                <a:cubicBezTo>
                  <a:pt x="3846" y="480"/>
                  <a:pt x="3809" y="511"/>
                  <a:pt x="3809" y="548"/>
                </a:cubicBezTo>
                <a:cubicBezTo>
                  <a:pt x="3809" y="666"/>
                  <a:pt x="3691" y="855"/>
                  <a:pt x="3643" y="814"/>
                </a:cubicBezTo>
                <a:cubicBezTo>
                  <a:pt x="3579" y="758"/>
                  <a:pt x="3416" y="794"/>
                  <a:pt x="3346" y="881"/>
                </a:cubicBezTo>
                <a:cubicBezTo>
                  <a:pt x="3312" y="922"/>
                  <a:pt x="3267" y="956"/>
                  <a:pt x="3244" y="956"/>
                </a:cubicBezTo>
                <a:cubicBezTo>
                  <a:pt x="3220" y="956"/>
                  <a:pt x="3121" y="1032"/>
                  <a:pt x="3023" y="1127"/>
                </a:cubicBezTo>
                <a:cubicBezTo>
                  <a:pt x="2925" y="1221"/>
                  <a:pt x="2817" y="1322"/>
                  <a:pt x="2783" y="1351"/>
                </a:cubicBezTo>
                <a:cubicBezTo>
                  <a:pt x="2574" y="1521"/>
                  <a:pt x="2409" y="1684"/>
                  <a:pt x="2304" y="1826"/>
                </a:cubicBezTo>
                <a:cubicBezTo>
                  <a:pt x="2238" y="1915"/>
                  <a:pt x="2141" y="2036"/>
                  <a:pt x="2089" y="2094"/>
                </a:cubicBezTo>
                <a:cubicBezTo>
                  <a:pt x="1976" y="2218"/>
                  <a:pt x="1745" y="2617"/>
                  <a:pt x="1745" y="2688"/>
                </a:cubicBezTo>
                <a:cubicBezTo>
                  <a:pt x="1745" y="2716"/>
                  <a:pt x="1706" y="2773"/>
                  <a:pt x="1659" y="2817"/>
                </a:cubicBezTo>
                <a:cubicBezTo>
                  <a:pt x="1611" y="2860"/>
                  <a:pt x="1532" y="3042"/>
                  <a:pt x="1483" y="3220"/>
                </a:cubicBezTo>
                <a:cubicBezTo>
                  <a:pt x="1434" y="3399"/>
                  <a:pt x="1364" y="3566"/>
                  <a:pt x="1328" y="3593"/>
                </a:cubicBezTo>
                <a:cubicBezTo>
                  <a:pt x="1292" y="3620"/>
                  <a:pt x="1241" y="3745"/>
                  <a:pt x="1215" y="3870"/>
                </a:cubicBezTo>
                <a:cubicBezTo>
                  <a:pt x="1189" y="3995"/>
                  <a:pt x="1142" y="4200"/>
                  <a:pt x="1112" y="4327"/>
                </a:cubicBezTo>
                <a:cubicBezTo>
                  <a:pt x="1082" y="4453"/>
                  <a:pt x="1067" y="4578"/>
                  <a:pt x="1078" y="4604"/>
                </a:cubicBezTo>
                <a:cubicBezTo>
                  <a:pt x="1089" y="4629"/>
                  <a:pt x="1079" y="4702"/>
                  <a:pt x="1055" y="4763"/>
                </a:cubicBezTo>
                <a:cubicBezTo>
                  <a:pt x="1024" y="4844"/>
                  <a:pt x="1023" y="4890"/>
                  <a:pt x="1053" y="4931"/>
                </a:cubicBezTo>
                <a:cubicBezTo>
                  <a:pt x="1082" y="4972"/>
                  <a:pt x="1079" y="5013"/>
                  <a:pt x="1040" y="5072"/>
                </a:cubicBezTo>
                <a:cubicBezTo>
                  <a:pt x="1011" y="5117"/>
                  <a:pt x="980" y="5177"/>
                  <a:pt x="974" y="5206"/>
                </a:cubicBezTo>
                <a:cubicBezTo>
                  <a:pt x="967" y="5235"/>
                  <a:pt x="931" y="5254"/>
                  <a:pt x="894" y="5247"/>
                </a:cubicBezTo>
                <a:cubicBezTo>
                  <a:pt x="837" y="5236"/>
                  <a:pt x="834" y="5249"/>
                  <a:pt x="875" y="5342"/>
                </a:cubicBezTo>
                <a:cubicBezTo>
                  <a:pt x="916" y="5434"/>
                  <a:pt x="912" y="5463"/>
                  <a:pt x="851" y="5525"/>
                </a:cubicBezTo>
                <a:cubicBezTo>
                  <a:pt x="810" y="5568"/>
                  <a:pt x="773" y="5683"/>
                  <a:pt x="764" y="5799"/>
                </a:cubicBezTo>
                <a:cubicBezTo>
                  <a:pt x="756" y="5909"/>
                  <a:pt x="742" y="6027"/>
                  <a:pt x="734" y="6061"/>
                </a:cubicBezTo>
                <a:cubicBezTo>
                  <a:pt x="725" y="6094"/>
                  <a:pt x="745" y="6137"/>
                  <a:pt x="778" y="6154"/>
                </a:cubicBezTo>
                <a:cubicBezTo>
                  <a:pt x="831" y="6183"/>
                  <a:pt x="833" y="6197"/>
                  <a:pt x="781" y="6278"/>
                </a:cubicBezTo>
                <a:cubicBezTo>
                  <a:pt x="750" y="6328"/>
                  <a:pt x="732" y="6399"/>
                  <a:pt x="742" y="6438"/>
                </a:cubicBezTo>
                <a:cubicBezTo>
                  <a:pt x="752" y="6476"/>
                  <a:pt x="724" y="6560"/>
                  <a:pt x="680" y="6624"/>
                </a:cubicBezTo>
                <a:cubicBezTo>
                  <a:pt x="591" y="6756"/>
                  <a:pt x="609" y="6818"/>
                  <a:pt x="765" y="6913"/>
                </a:cubicBezTo>
                <a:cubicBezTo>
                  <a:pt x="866" y="6974"/>
                  <a:pt x="871" y="6987"/>
                  <a:pt x="817" y="7070"/>
                </a:cubicBezTo>
                <a:cubicBezTo>
                  <a:pt x="785" y="7120"/>
                  <a:pt x="752" y="7215"/>
                  <a:pt x="745" y="7281"/>
                </a:cubicBezTo>
                <a:cubicBezTo>
                  <a:pt x="738" y="7348"/>
                  <a:pt x="715" y="7401"/>
                  <a:pt x="694" y="7398"/>
                </a:cubicBezTo>
                <a:cubicBezTo>
                  <a:pt x="654" y="7393"/>
                  <a:pt x="607" y="7604"/>
                  <a:pt x="575" y="7941"/>
                </a:cubicBezTo>
                <a:cubicBezTo>
                  <a:pt x="551" y="8197"/>
                  <a:pt x="683" y="8531"/>
                  <a:pt x="794" y="8491"/>
                </a:cubicBezTo>
                <a:cubicBezTo>
                  <a:pt x="833" y="8476"/>
                  <a:pt x="904" y="8506"/>
                  <a:pt x="951" y="8558"/>
                </a:cubicBezTo>
                <a:cubicBezTo>
                  <a:pt x="1022" y="8638"/>
                  <a:pt x="1027" y="8666"/>
                  <a:pt x="985" y="8736"/>
                </a:cubicBezTo>
                <a:cubicBezTo>
                  <a:pt x="958" y="8782"/>
                  <a:pt x="946" y="8845"/>
                  <a:pt x="960" y="8876"/>
                </a:cubicBezTo>
                <a:cubicBezTo>
                  <a:pt x="994" y="8952"/>
                  <a:pt x="823" y="9033"/>
                  <a:pt x="745" y="8977"/>
                </a:cubicBezTo>
                <a:cubicBezTo>
                  <a:pt x="636" y="8899"/>
                  <a:pt x="596" y="9046"/>
                  <a:pt x="603" y="9491"/>
                </a:cubicBezTo>
                <a:cubicBezTo>
                  <a:pt x="610" y="9905"/>
                  <a:pt x="537" y="10313"/>
                  <a:pt x="439" y="10556"/>
                </a:cubicBezTo>
                <a:cubicBezTo>
                  <a:pt x="486" y="10587"/>
                  <a:pt x="506" y="10711"/>
                  <a:pt x="547" y="11096"/>
                </a:cubicBezTo>
                <a:cubicBezTo>
                  <a:pt x="579" y="11394"/>
                  <a:pt x="578" y="11491"/>
                  <a:pt x="543" y="12046"/>
                </a:cubicBezTo>
                <a:cubicBezTo>
                  <a:pt x="523" y="12369"/>
                  <a:pt x="535" y="12657"/>
                  <a:pt x="581" y="13075"/>
                </a:cubicBezTo>
                <a:cubicBezTo>
                  <a:pt x="658" y="13782"/>
                  <a:pt x="658" y="13860"/>
                  <a:pt x="597" y="14152"/>
                </a:cubicBezTo>
                <a:cubicBezTo>
                  <a:pt x="555" y="14351"/>
                  <a:pt x="557" y="14400"/>
                  <a:pt x="610" y="14524"/>
                </a:cubicBezTo>
                <a:cubicBezTo>
                  <a:pt x="660" y="14640"/>
                  <a:pt x="669" y="14772"/>
                  <a:pt x="653" y="15193"/>
                </a:cubicBezTo>
                <a:cubicBezTo>
                  <a:pt x="623" y="16034"/>
                  <a:pt x="613" y="16856"/>
                  <a:pt x="635" y="16886"/>
                </a:cubicBezTo>
                <a:cubicBezTo>
                  <a:pt x="664" y="16926"/>
                  <a:pt x="674" y="17151"/>
                  <a:pt x="685" y="17997"/>
                </a:cubicBezTo>
                <a:cubicBezTo>
                  <a:pt x="690" y="18409"/>
                  <a:pt x="707" y="18763"/>
                  <a:pt x="722" y="18784"/>
                </a:cubicBezTo>
                <a:cubicBezTo>
                  <a:pt x="738" y="18805"/>
                  <a:pt x="740" y="19016"/>
                  <a:pt x="727" y="19252"/>
                </a:cubicBezTo>
                <a:cubicBezTo>
                  <a:pt x="708" y="19598"/>
                  <a:pt x="714" y="19691"/>
                  <a:pt x="761" y="19745"/>
                </a:cubicBezTo>
                <a:cubicBezTo>
                  <a:pt x="811" y="19802"/>
                  <a:pt x="812" y="19836"/>
                  <a:pt x="764" y="20026"/>
                </a:cubicBezTo>
                <a:cubicBezTo>
                  <a:pt x="716" y="20219"/>
                  <a:pt x="716" y="20259"/>
                  <a:pt x="772" y="20377"/>
                </a:cubicBezTo>
                <a:cubicBezTo>
                  <a:pt x="822" y="20482"/>
                  <a:pt x="826" y="20536"/>
                  <a:pt x="793" y="20638"/>
                </a:cubicBezTo>
                <a:cubicBezTo>
                  <a:pt x="763" y="20729"/>
                  <a:pt x="762" y="20795"/>
                  <a:pt x="790" y="20868"/>
                </a:cubicBezTo>
                <a:cubicBezTo>
                  <a:pt x="812" y="20925"/>
                  <a:pt x="821" y="20993"/>
                  <a:pt x="809" y="21020"/>
                </a:cubicBezTo>
                <a:cubicBezTo>
                  <a:pt x="750" y="21153"/>
                  <a:pt x="911" y="21176"/>
                  <a:pt x="2098" y="21186"/>
                </a:cubicBezTo>
                <a:cubicBezTo>
                  <a:pt x="2612" y="21190"/>
                  <a:pt x="3015" y="21214"/>
                  <a:pt x="3027" y="21242"/>
                </a:cubicBezTo>
                <a:cubicBezTo>
                  <a:pt x="3040" y="21269"/>
                  <a:pt x="3103" y="21291"/>
                  <a:pt x="3170" y="21291"/>
                </a:cubicBezTo>
                <a:cubicBezTo>
                  <a:pt x="3237" y="21291"/>
                  <a:pt x="3430" y="21290"/>
                  <a:pt x="3598" y="21291"/>
                </a:cubicBezTo>
                <a:cubicBezTo>
                  <a:pt x="3766" y="21291"/>
                  <a:pt x="4030" y="21285"/>
                  <a:pt x="4184" y="21276"/>
                </a:cubicBezTo>
                <a:cubicBezTo>
                  <a:pt x="4339" y="21268"/>
                  <a:pt x="4485" y="21278"/>
                  <a:pt x="4508" y="21298"/>
                </a:cubicBezTo>
                <a:cubicBezTo>
                  <a:pt x="4532" y="21318"/>
                  <a:pt x="4573" y="21309"/>
                  <a:pt x="4600" y="21278"/>
                </a:cubicBezTo>
                <a:cubicBezTo>
                  <a:pt x="4633" y="21240"/>
                  <a:pt x="4664" y="21239"/>
                  <a:pt x="4696" y="21275"/>
                </a:cubicBezTo>
                <a:cubicBezTo>
                  <a:pt x="4724" y="21305"/>
                  <a:pt x="4997" y="21329"/>
                  <a:pt x="5337" y="21328"/>
                </a:cubicBezTo>
                <a:cubicBezTo>
                  <a:pt x="5663" y="21327"/>
                  <a:pt x="5979" y="21344"/>
                  <a:pt x="6040" y="21367"/>
                </a:cubicBezTo>
                <a:cubicBezTo>
                  <a:pt x="6108" y="21393"/>
                  <a:pt x="6177" y="21385"/>
                  <a:pt x="6219" y="21348"/>
                </a:cubicBezTo>
                <a:cubicBezTo>
                  <a:pt x="6257" y="21316"/>
                  <a:pt x="6296" y="21308"/>
                  <a:pt x="6305" y="21330"/>
                </a:cubicBezTo>
                <a:cubicBezTo>
                  <a:pt x="6319" y="21361"/>
                  <a:pt x="7152" y="21374"/>
                  <a:pt x="7152" y="21342"/>
                </a:cubicBezTo>
                <a:cubicBezTo>
                  <a:pt x="7152" y="21315"/>
                  <a:pt x="7328" y="21309"/>
                  <a:pt x="7340" y="21336"/>
                </a:cubicBezTo>
                <a:cubicBezTo>
                  <a:pt x="7347" y="21353"/>
                  <a:pt x="7631" y="21365"/>
                  <a:pt x="7970" y="21363"/>
                </a:cubicBezTo>
                <a:cubicBezTo>
                  <a:pt x="8309" y="21360"/>
                  <a:pt x="8595" y="21375"/>
                  <a:pt x="8606" y="21398"/>
                </a:cubicBezTo>
                <a:cubicBezTo>
                  <a:pt x="8614" y="21418"/>
                  <a:pt x="8591" y="21455"/>
                  <a:pt x="8557" y="21488"/>
                </a:cubicBezTo>
                <a:cubicBezTo>
                  <a:pt x="8671" y="21487"/>
                  <a:pt x="8737" y="21488"/>
                  <a:pt x="8852" y="21488"/>
                </a:cubicBezTo>
                <a:cubicBezTo>
                  <a:pt x="9489" y="21484"/>
                  <a:pt x="10651" y="21539"/>
                  <a:pt x="10676" y="21574"/>
                </a:cubicBezTo>
                <a:cubicBezTo>
                  <a:pt x="10687" y="21589"/>
                  <a:pt x="10726" y="21580"/>
                  <a:pt x="10761" y="21553"/>
                </a:cubicBezTo>
                <a:cubicBezTo>
                  <a:pt x="10797" y="21527"/>
                  <a:pt x="11085" y="21503"/>
                  <a:pt x="11402" y="21502"/>
                </a:cubicBezTo>
                <a:cubicBezTo>
                  <a:pt x="11719" y="21500"/>
                  <a:pt x="12026" y="21474"/>
                  <a:pt x="12082" y="21444"/>
                </a:cubicBezTo>
                <a:cubicBezTo>
                  <a:pt x="12139" y="21414"/>
                  <a:pt x="12218" y="21405"/>
                  <a:pt x="12257" y="21422"/>
                </a:cubicBezTo>
                <a:cubicBezTo>
                  <a:pt x="12336" y="21457"/>
                  <a:pt x="13520" y="21455"/>
                  <a:pt x="14450" y="21419"/>
                </a:cubicBezTo>
                <a:cubicBezTo>
                  <a:pt x="15776" y="21368"/>
                  <a:pt x="16723" y="21357"/>
                  <a:pt x="16890" y="21392"/>
                </a:cubicBezTo>
                <a:cubicBezTo>
                  <a:pt x="16986" y="21412"/>
                  <a:pt x="17079" y="21411"/>
                  <a:pt x="17096" y="21388"/>
                </a:cubicBezTo>
                <a:cubicBezTo>
                  <a:pt x="17143" y="21322"/>
                  <a:pt x="18359" y="21282"/>
                  <a:pt x="18388" y="21345"/>
                </a:cubicBezTo>
                <a:cubicBezTo>
                  <a:pt x="18402" y="21377"/>
                  <a:pt x="18433" y="21362"/>
                  <a:pt x="18462" y="21306"/>
                </a:cubicBezTo>
                <a:cubicBezTo>
                  <a:pt x="18504" y="21228"/>
                  <a:pt x="18521" y="21224"/>
                  <a:pt x="18571" y="21281"/>
                </a:cubicBezTo>
                <a:cubicBezTo>
                  <a:pt x="18604" y="21319"/>
                  <a:pt x="18647" y="21335"/>
                  <a:pt x="18667" y="21317"/>
                </a:cubicBezTo>
                <a:cubicBezTo>
                  <a:pt x="18688" y="21300"/>
                  <a:pt x="18748" y="21313"/>
                  <a:pt x="18802" y="21347"/>
                </a:cubicBezTo>
                <a:cubicBezTo>
                  <a:pt x="18878" y="21395"/>
                  <a:pt x="18912" y="21393"/>
                  <a:pt x="18960" y="21337"/>
                </a:cubicBezTo>
                <a:cubicBezTo>
                  <a:pt x="19032" y="21255"/>
                  <a:pt x="19916" y="21197"/>
                  <a:pt x="20219" y="21255"/>
                </a:cubicBezTo>
                <a:cubicBezTo>
                  <a:pt x="20282" y="21267"/>
                  <a:pt x="20382" y="21241"/>
                  <a:pt x="20440" y="21200"/>
                </a:cubicBezTo>
                <a:cubicBezTo>
                  <a:pt x="20498" y="21158"/>
                  <a:pt x="20643" y="21100"/>
                  <a:pt x="20762" y="21070"/>
                </a:cubicBezTo>
                <a:cubicBezTo>
                  <a:pt x="21046" y="20997"/>
                  <a:pt x="21384" y="20736"/>
                  <a:pt x="21390" y="20583"/>
                </a:cubicBezTo>
                <a:cubicBezTo>
                  <a:pt x="21419" y="19829"/>
                  <a:pt x="21424" y="19643"/>
                  <a:pt x="21426" y="19439"/>
                </a:cubicBezTo>
                <a:cubicBezTo>
                  <a:pt x="21427" y="19309"/>
                  <a:pt x="21444" y="19106"/>
                  <a:pt x="21462" y="18990"/>
                </a:cubicBezTo>
                <a:cubicBezTo>
                  <a:pt x="21491" y="18810"/>
                  <a:pt x="21484" y="18762"/>
                  <a:pt x="21416" y="18662"/>
                </a:cubicBezTo>
                <a:cubicBezTo>
                  <a:pt x="21345" y="18556"/>
                  <a:pt x="21342" y="18540"/>
                  <a:pt x="21398" y="18510"/>
                </a:cubicBezTo>
                <a:cubicBezTo>
                  <a:pt x="21477" y="18468"/>
                  <a:pt x="21479" y="18335"/>
                  <a:pt x="21401" y="18181"/>
                </a:cubicBezTo>
                <a:cubicBezTo>
                  <a:pt x="21359" y="18098"/>
                  <a:pt x="21349" y="18013"/>
                  <a:pt x="21368" y="17893"/>
                </a:cubicBezTo>
                <a:cubicBezTo>
                  <a:pt x="21384" y="17800"/>
                  <a:pt x="21403" y="17628"/>
                  <a:pt x="21409" y="17512"/>
                </a:cubicBezTo>
                <a:cubicBezTo>
                  <a:pt x="21416" y="17395"/>
                  <a:pt x="21438" y="17148"/>
                  <a:pt x="21460" y="16959"/>
                </a:cubicBezTo>
                <a:cubicBezTo>
                  <a:pt x="21482" y="16771"/>
                  <a:pt x="21490" y="16581"/>
                  <a:pt x="21477" y="16537"/>
                </a:cubicBezTo>
                <a:cubicBezTo>
                  <a:pt x="21464" y="16493"/>
                  <a:pt x="21448" y="16247"/>
                  <a:pt x="21441" y="15991"/>
                </a:cubicBezTo>
                <a:cubicBezTo>
                  <a:pt x="21432" y="15634"/>
                  <a:pt x="21442" y="15517"/>
                  <a:pt x="21482" y="15496"/>
                </a:cubicBezTo>
                <a:cubicBezTo>
                  <a:pt x="21522" y="15475"/>
                  <a:pt x="21536" y="15296"/>
                  <a:pt x="21541" y="14695"/>
                </a:cubicBezTo>
                <a:cubicBezTo>
                  <a:pt x="21544" y="14269"/>
                  <a:pt x="21542" y="13801"/>
                  <a:pt x="21536" y="13656"/>
                </a:cubicBezTo>
                <a:cubicBezTo>
                  <a:pt x="21530" y="13511"/>
                  <a:pt x="21527" y="13333"/>
                  <a:pt x="21529" y="13260"/>
                </a:cubicBezTo>
                <a:cubicBezTo>
                  <a:pt x="21538" y="12917"/>
                  <a:pt x="21533" y="11920"/>
                  <a:pt x="21521" y="11508"/>
                </a:cubicBezTo>
                <a:cubicBezTo>
                  <a:pt x="21514" y="11255"/>
                  <a:pt x="21519" y="11034"/>
                  <a:pt x="21532" y="11016"/>
                </a:cubicBezTo>
                <a:cubicBezTo>
                  <a:pt x="21553" y="10987"/>
                  <a:pt x="21588" y="9850"/>
                  <a:pt x="21576" y="9591"/>
                </a:cubicBezTo>
                <a:cubicBezTo>
                  <a:pt x="21573" y="9533"/>
                  <a:pt x="21577" y="9270"/>
                  <a:pt x="21584" y="9009"/>
                </a:cubicBezTo>
                <a:cubicBezTo>
                  <a:pt x="21595" y="8543"/>
                  <a:pt x="21589" y="7461"/>
                  <a:pt x="21575" y="7226"/>
                </a:cubicBezTo>
                <a:cubicBezTo>
                  <a:pt x="21570" y="7161"/>
                  <a:pt x="21576" y="6941"/>
                  <a:pt x="21585" y="6738"/>
                </a:cubicBezTo>
                <a:cubicBezTo>
                  <a:pt x="21600" y="6387"/>
                  <a:pt x="21537" y="5922"/>
                  <a:pt x="21457" y="5782"/>
                </a:cubicBezTo>
                <a:cubicBezTo>
                  <a:pt x="21439" y="5751"/>
                  <a:pt x="21430" y="5627"/>
                  <a:pt x="21438" y="5507"/>
                </a:cubicBezTo>
                <a:cubicBezTo>
                  <a:pt x="21446" y="5366"/>
                  <a:pt x="21433" y="5265"/>
                  <a:pt x="21399" y="5227"/>
                </a:cubicBezTo>
                <a:cubicBezTo>
                  <a:pt x="21370" y="5194"/>
                  <a:pt x="21347" y="5091"/>
                  <a:pt x="21347" y="4997"/>
                </a:cubicBezTo>
                <a:cubicBezTo>
                  <a:pt x="21347" y="4902"/>
                  <a:pt x="21306" y="4742"/>
                  <a:pt x="21255" y="4640"/>
                </a:cubicBezTo>
                <a:cubicBezTo>
                  <a:pt x="21205" y="4537"/>
                  <a:pt x="21138" y="4294"/>
                  <a:pt x="21106" y="4100"/>
                </a:cubicBezTo>
                <a:cubicBezTo>
                  <a:pt x="21074" y="3905"/>
                  <a:pt x="21020" y="3705"/>
                  <a:pt x="20987" y="3654"/>
                </a:cubicBezTo>
                <a:cubicBezTo>
                  <a:pt x="20954" y="3603"/>
                  <a:pt x="20927" y="3539"/>
                  <a:pt x="20927" y="3512"/>
                </a:cubicBezTo>
                <a:cubicBezTo>
                  <a:pt x="20927" y="3484"/>
                  <a:pt x="20882" y="3372"/>
                  <a:pt x="20827" y="3261"/>
                </a:cubicBezTo>
                <a:cubicBezTo>
                  <a:pt x="20748" y="3099"/>
                  <a:pt x="20711" y="3065"/>
                  <a:pt x="20641" y="3089"/>
                </a:cubicBezTo>
                <a:cubicBezTo>
                  <a:pt x="20550" y="3120"/>
                  <a:pt x="20443" y="3007"/>
                  <a:pt x="20481" y="2922"/>
                </a:cubicBezTo>
                <a:cubicBezTo>
                  <a:pt x="20538" y="2794"/>
                  <a:pt x="20392" y="2470"/>
                  <a:pt x="20141" y="2172"/>
                </a:cubicBezTo>
                <a:cubicBezTo>
                  <a:pt x="19996" y="1999"/>
                  <a:pt x="19858" y="1855"/>
                  <a:pt x="19836" y="1854"/>
                </a:cubicBezTo>
                <a:cubicBezTo>
                  <a:pt x="19814" y="1853"/>
                  <a:pt x="19729" y="1758"/>
                  <a:pt x="19646" y="1642"/>
                </a:cubicBezTo>
                <a:cubicBezTo>
                  <a:pt x="19564" y="1525"/>
                  <a:pt x="19470" y="1430"/>
                  <a:pt x="19437" y="1430"/>
                </a:cubicBezTo>
                <a:cubicBezTo>
                  <a:pt x="19404" y="1430"/>
                  <a:pt x="19287" y="1322"/>
                  <a:pt x="19178" y="1189"/>
                </a:cubicBezTo>
                <a:cubicBezTo>
                  <a:pt x="19052" y="1037"/>
                  <a:pt x="18929" y="938"/>
                  <a:pt x="18843" y="919"/>
                </a:cubicBezTo>
                <a:cubicBezTo>
                  <a:pt x="18768" y="902"/>
                  <a:pt x="18686" y="846"/>
                  <a:pt x="18659" y="794"/>
                </a:cubicBezTo>
                <a:cubicBezTo>
                  <a:pt x="18633" y="741"/>
                  <a:pt x="18561" y="683"/>
                  <a:pt x="18498" y="662"/>
                </a:cubicBezTo>
                <a:cubicBezTo>
                  <a:pt x="18436" y="642"/>
                  <a:pt x="18355" y="589"/>
                  <a:pt x="18318" y="545"/>
                </a:cubicBezTo>
                <a:cubicBezTo>
                  <a:pt x="18282" y="501"/>
                  <a:pt x="18252" y="484"/>
                  <a:pt x="18252" y="509"/>
                </a:cubicBezTo>
                <a:cubicBezTo>
                  <a:pt x="18252" y="534"/>
                  <a:pt x="18232" y="525"/>
                  <a:pt x="18206" y="490"/>
                </a:cubicBezTo>
                <a:cubicBezTo>
                  <a:pt x="18181" y="455"/>
                  <a:pt x="18115" y="427"/>
                  <a:pt x="18060" y="427"/>
                </a:cubicBezTo>
                <a:cubicBezTo>
                  <a:pt x="18006" y="427"/>
                  <a:pt x="17895" y="382"/>
                  <a:pt x="17813" y="324"/>
                </a:cubicBezTo>
                <a:cubicBezTo>
                  <a:pt x="17710" y="251"/>
                  <a:pt x="17651" y="235"/>
                  <a:pt x="17619" y="272"/>
                </a:cubicBezTo>
                <a:cubicBezTo>
                  <a:pt x="17586" y="310"/>
                  <a:pt x="17527" y="294"/>
                  <a:pt x="17424" y="221"/>
                </a:cubicBezTo>
                <a:cubicBezTo>
                  <a:pt x="17350" y="168"/>
                  <a:pt x="17272" y="145"/>
                  <a:pt x="17194" y="139"/>
                </a:cubicBezTo>
                <a:cubicBezTo>
                  <a:pt x="17153" y="143"/>
                  <a:pt x="17103" y="175"/>
                  <a:pt x="17080" y="216"/>
                </a:cubicBezTo>
                <a:cubicBezTo>
                  <a:pt x="17041" y="285"/>
                  <a:pt x="17027" y="281"/>
                  <a:pt x="16961" y="199"/>
                </a:cubicBezTo>
                <a:cubicBezTo>
                  <a:pt x="16911" y="137"/>
                  <a:pt x="16850" y="115"/>
                  <a:pt x="16779" y="133"/>
                </a:cubicBezTo>
                <a:cubicBezTo>
                  <a:pt x="16720" y="148"/>
                  <a:pt x="16648" y="134"/>
                  <a:pt x="16620" y="102"/>
                </a:cubicBezTo>
                <a:cubicBezTo>
                  <a:pt x="16593" y="70"/>
                  <a:pt x="16519" y="58"/>
                  <a:pt x="16457" y="75"/>
                </a:cubicBezTo>
                <a:cubicBezTo>
                  <a:pt x="16395" y="92"/>
                  <a:pt x="16334" y="83"/>
                  <a:pt x="16320" y="53"/>
                </a:cubicBezTo>
                <a:cubicBezTo>
                  <a:pt x="16291" y="-11"/>
                  <a:pt x="15683" y="24"/>
                  <a:pt x="15539" y="99"/>
                </a:cubicBezTo>
                <a:cubicBezTo>
                  <a:pt x="15486" y="126"/>
                  <a:pt x="15420" y="137"/>
                  <a:pt x="15392" y="124"/>
                </a:cubicBezTo>
                <a:cubicBezTo>
                  <a:pt x="15387" y="122"/>
                  <a:pt x="15371" y="127"/>
                  <a:pt x="15362" y="127"/>
                </a:cubicBezTo>
                <a:cubicBezTo>
                  <a:pt x="15347" y="184"/>
                  <a:pt x="15310" y="240"/>
                  <a:pt x="15251" y="293"/>
                </a:cubicBezTo>
                <a:cubicBezTo>
                  <a:pt x="15169" y="367"/>
                  <a:pt x="15158" y="365"/>
                  <a:pt x="15126" y="287"/>
                </a:cubicBezTo>
                <a:cubicBezTo>
                  <a:pt x="15103" y="230"/>
                  <a:pt x="15072" y="217"/>
                  <a:pt x="15039" y="246"/>
                </a:cubicBezTo>
                <a:cubicBezTo>
                  <a:pt x="15015" y="266"/>
                  <a:pt x="14975" y="278"/>
                  <a:pt x="14942" y="287"/>
                </a:cubicBezTo>
                <a:cubicBezTo>
                  <a:pt x="14930" y="293"/>
                  <a:pt x="14919" y="299"/>
                  <a:pt x="14907" y="305"/>
                </a:cubicBezTo>
                <a:cubicBezTo>
                  <a:pt x="14869" y="315"/>
                  <a:pt x="14805" y="352"/>
                  <a:pt x="14750" y="402"/>
                </a:cubicBezTo>
                <a:cubicBezTo>
                  <a:pt x="14690" y="457"/>
                  <a:pt x="14604" y="496"/>
                  <a:pt x="14559" y="488"/>
                </a:cubicBezTo>
                <a:cubicBezTo>
                  <a:pt x="14513" y="481"/>
                  <a:pt x="14465" y="498"/>
                  <a:pt x="14451" y="529"/>
                </a:cubicBezTo>
                <a:cubicBezTo>
                  <a:pt x="14434" y="568"/>
                  <a:pt x="14403" y="569"/>
                  <a:pt x="14351" y="531"/>
                </a:cubicBezTo>
                <a:cubicBezTo>
                  <a:pt x="14347" y="527"/>
                  <a:pt x="14346" y="529"/>
                  <a:pt x="14342" y="526"/>
                </a:cubicBezTo>
                <a:cubicBezTo>
                  <a:pt x="14338" y="529"/>
                  <a:pt x="14329" y="528"/>
                  <a:pt x="14325" y="531"/>
                </a:cubicBezTo>
                <a:cubicBezTo>
                  <a:pt x="14315" y="538"/>
                  <a:pt x="14263" y="572"/>
                  <a:pt x="14239" y="589"/>
                </a:cubicBezTo>
                <a:cubicBezTo>
                  <a:pt x="14199" y="636"/>
                  <a:pt x="14131" y="684"/>
                  <a:pt x="14051" y="718"/>
                </a:cubicBezTo>
                <a:cubicBezTo>
                  <a:pt x="14034" y="730"/>
                  <a:pt x="14028" y="735"/>
                  <a:pt x="14011" y="747"/>
                </a:cubicBezTo>
                <a:cubicBezTo>
                  <a:pt x="13874" y="837"/>
                  <a:pt x="13728" y="951"/>
                  <a:pt x="13686" y="1000"/>
                </a:cubicBezTo>
                <a:cubicBezTo>
                  <a:pt x="13648" y="1044"/>
                  <a:pt x="13595" y="1089"/>
                  <a:pt x="13518" y="1142"/>
                </a:cubicBezTo>
                <a:cubicBezTo>
                  <a:pt x="13419" y="1239"/>
                  <a:pt x="13319" y="1326"/>
                  <a:pt x="13283" y="1326"/>
                </a:cubicBezTo>
                <a:cubicBezTo>
                  <a:pt x="13192" y="1326"/>
                  <a:pt x="12875" y="1560"/>
                  <a:pt x="12740" y="1728"/>
                </a:cubicBezTo>
                <a:cubicBezTo>
                  <a:pt x="12661" y="1826"/>
                  <a:pt x="12556" y="1906"/>
                  <a:pt x="12507" y="1906"/>
                </a:cubicBezTo>
                <a:cubicBezTo>
                  <a:pt x="12447" y="1906"/>
                  <a:pt x="12388" y="1968"/>
                  <a:pt x="12326" y="2097"/>
                </a:cubicBezTo>
                <a:cubicBezTo>
                  <a:pt x="12307" y="2136"/>
                  <a:pt x="12272" y="2176"/>
                  <a:pt x="12242" y="2214"/>
                </a:cubicBezTo>
                <a:cubicBezTo>
                  <a:pt x="12240" y="2217"/>
                  <a:pt x="12239" y="2218"/>
                  <a:pt x="12238" y="2221"/>
                </a:cubicBezTo>
                <a:cubicBezTo>
                  <a:pt x="12237" y="2221"/>
                  <a:pt x="12235" y="2223"/>
                  <a:pt x="12234" y="2224"/>
                </a:cubicBezTo>
                <a:cubicBezTo>
                  <a:pt x="12164" y="2313"/>
                  <a:pt x="12076" y="2404"/>
                  <a:pt x="11934" y="2505"/>
                </a:cubicBezTo>
                <a:cubicBezTo>
                  <a:pt x="11746" y="2640"/>
                  <a:pt x="11621" y="2772"/>
                  <a:pt x="11527" y="2918"/>
                </a:cubicBezTo>
                <a:cubicBezTo>
                  <a:pt x="11513" y="2938"/>
                  <a:pt x="11500" y="2952"/>
                  <a:pt x="11486" y="2972"/>
                </a:cubicBezTo>
                <a:cubicBezTo>
                  <a:pt x="11407" y="3105"/>
                  <a:pt x="11262" y="3335"/>
                  <a:pt x="11154" y="3491"/>
                </a:cubicBezTo>
                <a:cubicBezTo>
                  <a:pt x="11044" y="3651"/>
                  <a:pt x="10954" y="3807"/>
                  <a:pt x="10954" y="3840"/>
                </a:cubicBezTo>
                <a:cubicBezTo>
                  <a:pt x="10954" y="3873"/>
                  <a:pt x="10929" y="3926"/>
                  <a:pt x="10900" y="3959"/>
                </a:cubicBezTo>
                <a:cubicBezTo>
                  <a:pt x="10895" y="3966"/>
                  <a:pt x="10892" y="3964"/>
                  <a:pt x="10887" y="3968"/>
                </a:cubicBezTo>
                <a:cubicBezTo>
                  <a:pt x="10872" y="3994"/>
                  <a:pt x="10856" y="4024"/>
                  <a:pt x="10843" y="4040"/>
                </a:cubicBezTo>
                <a:cubicBezTo>
                  <a:pt x="10766" y="4137"/>
                  <a:pt x="10763" y="4136"/>
                  <a:pt x="10728" y="4011"/>
                </a:cubicBezTo>
                <a:cubicBezTo>
                  <a:pt x="10709" y="3940"/>
                  <a:pt x="10665" y="3849"/>
                  <a:pt x="10630" y="3809"/>
                </a:cubicBezTo>
                <a:cubicBezTo>
                  <a:pt x="10553" y="3720"/>
                  <a:pt x="10414" y="3333"/>
                  <a:pt x="10439" y="3277"/>
                </a:cubicBezTo>
                <a:cubicBezTo>
                  <a:pt x="10448" y="3255"/>
                  <a:pt x="10434" y="3226"/>
                  <a:pt x="10407" y="3211"/>
                </a:cubicBezTo>
                <a:cubicBezTo>
                  <a:pt x="10380" y="3197"/>
                  <a:pt x="10292" y="3047"/>
                  <a:pt x="10210" y="2879"/>
                </a:cubicBezTo>
                <a:cubicBezTo>
                  <a:pt x="10170" y="2986"/>
                  <a:pt x="10128" y="2976"/>
                  <a:pt x="10058" y="2829"/>
                </a:cubicBezTo>
                <a:cubicBezTo>
                  <a:pt x="10023" y="2756"/>
                  <a:pt x="9980" y="2708"/>
                  <a:pt x="9962" y="2723"/>
                </a:cubicBezTo>
                <a:cubicBezTo>
                  <a:pt x="9944" y="2738"/>
                  <a:pt x="9911" y="2718"/>
                  <a:pt x="9887" y="2679"/>
                </a:cubicBezTo>
                <a:cubicBezTo>
                  <a:pt x="9855" y="2625"/>
                  <a:pt x="9858" y="2591"/>
                  <a:pt x="9899" y="2545"/>
                </a:cubicBezTo>
                <a:cubicBezTo>
                  <a:pt x="9942" y="2495"/>
                  <a:pt x="9939" y="2431"/>
                  <a:pt x="9914" y="2332"/>
                </a:cubicBezTo>
                <a:cubicBezTo>
                  <a:pt x="9815" y="2163"/>
                  <a:pt x="9721" y="2016"/>
                  <a:pt x="9659" y="1942"/>
                </a:cubicBezTo>
                <a:cubicBezTo>
                  <a:pt x="9609" y="1933"/>
                  <a:pt x="9579" y="1917"/>
                  <a:pt x="9571" y="1881"/>
                </a:cubicBezTo>
                <a:cubicBezTo>
                  <a:pt x="9552" y="1891"/>
                  <a:pt x="9522" y="1854"/>
                  <a:pt x="9505" y="1790"/>
                </a:cubicBezTo>
                <a:cubicBezTo>
                  <a:pt x="9497" y="1764"/>
                  <a:pt x="9479" y="1732"/>
                  <a:pt x="9462" y="1701"/>
                </a:cubicBezTo>
                <a:cubicBezTo>
                  <a:pt x="9425" y="1692"/>
                  <a:pt x="9388" y="1666"/>
                  <a:pt x="9352" y="1609"/>
                </a:cubicBezTo>
                <a:cubicBezTo>
                  <a:pt x="9308" y="1539"/>
                  <a:pt x="9256" y="1484"/>
                  <a:pt x="9236" y="1484"/>
                </a:cubicBezTo>
                <a:cubicBezTo>
                  <a:pt x="9232" y="1484"/>
                  <a:pt x="9222" y="1466"/>
                  <a:pt x="9216" y="1459"/>
                </a:cubicBezTo>
                <a:cubicBezTo>
                  <a:pt x="9211" y="1459"/>
                  <a:pt x="9201" y="1452"/>
                  <a:pt x="9198" y="1455"/>
                </a:cubicBezTo>
                <a:cubicBezTo>
                  <a:pt x="9157" y="1491"/>
                  <a:pt x="9037" y="1274"/>
                  <a:pt x="9064" y="1213"/>
                </a:cubicBezTo>
                <a:cubicBezTo>
                  <a:pt x="9068" y="1204"/>
                  <a:pt x="9032" y="1172"/>
                  <a:pt x="8979" y="1128"/>
                </a:cubicBezTo>
                <a:cubicBezTo>
                  <a:pt x="8967" y="1137"/>
                  <a:pt x="8955" y="1150"/>
                  <a:pt x="8945" y="1172"/>
                </a:cubicBezTo>
                <a:cubicBezTo>
                  <a:pt x="8929" y="1208"/>
                  <a:pt x="8880" y="1175"/>
                  <a:pt x="8812" y="1085"/>
                </a:cubicBezTo>
                <a:cubicBezTo>
                  <a:pt x="8746" y="997"/>
                  <a:pt x="8680" y="954"/>
                  <a:pt x="8643" y="973"/>
                </a:cubicBezTo>
                <a:cubicBezTo>
                  <a:pt x="8610" y="991"/>
                  <a:pt x="8552" y="964"/>
                  <a:pt x="8514" y="914"/>
                </a:cubicBezTo>
                <a:cubicBezTo>
                  <a:pt x="8476" y="864"/>
                  <a:pt x="8419" y="817"/>
                  <a:pt x="8389" y="808"/>
                </a:cubicBezTo>
                <a:cubicBezTo>
                  <a:pt x="8360" y="799"/>
                  <a:pt x="8310" y="750"/>
                  <a:pt x="8278" y="700"/>
                </a:cubicBezTo>
                <a:cubicBezTo>
                  <a:pt x="8146" y="489"/>
                  <a:pt x="7479" y="209"/>
                  <a:pt x="7381" y="323"/>
                </a:cubicBezTo>
                <a:cubicBezTo>
                  <a:pt x="7348" y="359"/>
                  <a:pt x="7315" y="343"/>
                  <a:pt x="7266" y="269"/>
                </a:cubicBezTo>
                <a:cubicBezTo>
                  <a:pt x="7228" y="211"/>
                  <a:pt x="7151" y="163"/>
                  <a:pt x="7095" y="163"/>
                </a:cubicBezTo>
                <a:cubicBezTo>
                  <a:pt x="7040" y="163"/>
                  <a:pt x="6979" y="141"/>
                  <a:pt x="6958" y="113"/>
                </a:cubicBezTo>
                <a:cubicBezTo>
                  <a:pt x="6938" y="85"/>
                  <a:pt x="6680" y="46"/>
                  <a:pt x="6387" y="28"/>
                </a:cubicBezTo>
                <a:cubicBezTo>
                  <a:pt x="6100" y="11"/>
                  <a:pt x="5946" y="0"/>
                  <a:pt x="5824" y="0"/>
                </a:cubicBezTo>
                <a:close/>
                <a:moveTo>
                  <a:pt x="0" y="20629"/>
                </a:moveTo>
                <a:cubicBezTo>
                  <a:pt x="37" y="20823"/>
                  <a:pt x="87" y="20813"/>
                  <a:pt x="161" y="20796"/>
                </a:cubicBezTo>
                <a:cubicBezTo>
                  <a:pt x="181" y="20792"/>
                  <a:pt x="187" y="20796"/>
                  <a:pt x="202" y="20794"/>
                </a:cubicBezTo>
                <a:cubicBezTo>
                  <a:pt x="175" y="20769"/>
                  <a:pt x="145" y="20737"/>
                  <a:pt x="130" y="20730"/>
                </a:cubicBezTo>
                <a:cubicBezTo>
                  <a:pt x="90" y="20713"/>
                  <a:pt x="38" y="20668"/>
                  <a:pt x="0" y="20629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5335183" y="8574037"/>
            <a:ext cx="13702608" cy="2367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 defTabSz="584200">
              <a:defRPr sz="7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Os Dez Mandamentos:  </a:t>
            </a:r>
          </a:p>
          <a:p>
            <a:pPr algn="ctr" defTabSz="584200">
              <a:defRPr sz="7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Código de Conduta</a:t>
            </a:r>
          </a:p>
        </p:txBody>
      </p:sp>
      <p:pic>
        <p:nvPicPr>
          <p:cNvPr id="52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type="body" idx="1"/>
          </p:nvPr>
        </p:nvSpPr>
        <p:spPr>
          <a:xfrm>
            <a:off x="2797023" y="299908"/>
            <a:ext cx="21616616" cy="12333638"/>
          </a:xfrm>
          <a:prstGeom prst="rect">
            <a:avLst/>
          </a:prstGeom>
        </p:spPr>
        <p:txBody>
          <a:bodyPr/>
          <a:lstStyle/>
          <a:p>
            <a:pPr marL="943428" indent="-625928">
              <a:defRPr sz="5800"/>
            </a:pPr>
            <a:r>
              <a:t>Eu sou o Senhor, o teu Deus.  Não terás outros deuses além de mim. </a:t>
            </a:r>
          </a:p>
          <a:p>
            <a:pPr marL="943428" indent="-625928">
              <a:defRPr sz="5800"/>
            </a:pPr>
            <a:r>
              <a:t>Não farás para ti nenhum ídolo. </a:t>
            </a:r>
          </a:p>
          <a:p>
            <a:pPr marL="943428" indent="-625928">
              <a:defRPr sz="5800"/>
            </a:pPr>
            <a:r>
              <a:t>Não tomarás em vão o nome do Senhor. </a:t>
            </a:r>
          </a:p>
          <a:p>
            <a:pPr marL="943428" indent="-625928">
              <a:defRPr sz="5800"/>
            </a:pPr>
            <a:r>
              <a:t>Lembra-te do dia de sábado, para santificá-lo. </a:t>
            </a:r>
          </a:p>
          <a:p>
            <a:pPr marL="943428" indent="-625928">
              <a:defRPr sz="5800"/>
            </a:pPr>
            <a:r>
              <a:t>Honra teu pai e tua mãe.</a:t>
            </a:r>
          </a:p>
          <a:p>
            <a:pPr marL="943428" indent="-625928">
              <a:defRPr sz="5800"/>
            </a:pPr>
            <a:r>
              <a:t>Não matarás.</a:t>
            </a:r>
          </a:p>
          <a:p>
            <a:pPr marL="943428" indent="-625928">
              <a:defRPr sz="5800"/>
            </a:pPr>
            <a:r>
              <a:t>Não adulterarás.</a:t>
            </a:r>
          </a:p>
          <a:p>
            <a:pPr marL="943428" indent="-625928">
              <a:defRPr sz="5800"/>
            </a:pPr>
            <a:r>
              <a:t>Não furtarás.</a:t>
            </a:r>
          </a:p>
          <a:p>
            <a:pPr marL="943428" indent="-625928">
              <a:defRPr sz="5800"/>
            </a:pPr>
            <a:r>
              <a:t>Não darás falso testemunho contra o teu próximo.</a:t>
            </a:r>
          </a:p>
          <a:p>
            <a:pPr marL="943428" indent="-625928">
              <a:defRPr sz="5800"/>
            </a:pPr>
            <a:r>
              <a:t>Não cobiçarás a casa do teu próximo</a:t>
            </a:r>
          </a:p>
        </p:txBody>
      </p:sp>
      <p:pic>
        <p:nvPicPr>
          <p:cNvPr id="523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5415926" y="471740"/>
            <a:ext cx="13552148" cy="2571751"/>
          </a:xfrm>
          <a:prstGeom prst="rect">
            <a:avLst/>
          </a:prstGeom>
        </p:spPr>
        <p:txBody>
          <a:bodyPr/>
          <a:lstStyle/>
          <a:p>
            <a:pPr/>
            <a:r>
              <a:t>O que são Valores?</a:t>
            </a:r>
          </a:p>
        </p:txBody>
      </p:sp>
      <p:sp>
        <p:nvSpPr>
          <p:cNvPr id="292" name="Shape 292"/>
          <p:cNvSpPr/>
          <p:nvPr/>
        </p:nvSpPr>
        <p:spPr>
          <a:xfrm>
            <a:off x="3984604" y="5794263"/>
            <a:ext cx="23990462" cy="5441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defTabSz="642937">
              <a:defRPr sz="7000">
                <a:solidFill>
                  <a:srgbClr val="FFFFFF"/>
                </a:solidFill>
              </a:defRPr>
            </a:pPr>
            <a:r>
              <a:t>1.  Aquilo que você avalia ser muito importante.</a:t>
            </a:r>
          </a:p>
          <a:p>
            <a:pPr defTabSz="642937">
              <a:defRPr sz="7000">
                <a:solidFill>
                  <a:srgbClr val="FFFFFF"/>
                </a:solidFill>
              </a:defRPr>
            </a:pPr>
          </a:p>
          <a:p>
            <a:pPr defTabSz="642937">
              <a:defRPr sz="7000">
                <a:solidFill>
                  <a:srgbClr val="FFFFFF"/>
                </a:solidFill>
              </a:defRPr>
            </a:pPr>
            <a:r>
              <a:t>2.  Aquilo que gerencia a maneira que você vive e trabalha. </a:t>
            </a:r>
          </a:p>
          <a:p>
            <a:pPr defTabSz="642937">
              <a:defRPr sz="7000">
                <a:solidFill>
                  <a:srgbClr val="FFFFFF"/>
                </a:solidFill>
              </a:defRPr>
            </a:pPr>
          </a:p>
          <a:p>
            <a:pPr defTabSz="642937">
              <a:defRPr sz="7000">
                <a:solidFill>
                  <a:srgbClr val="FFFFFF"/>
                </a:solidFill>
              </a:defRPr>
            </a:pPr>
            <a:r>
              <a:t>3.  Aquilo que determina as prioridades na sua vida.</a:t>
            </a:r>
          </a:p>
        </p:txBody>
      </p:sp>
      <p:pic>
        <p:nvPicPr>
          <p:cNvPr id="293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1406721" y="-786619"/>
            <a:ext cx="4082138" cy="361655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219781" y="1995282"/>
            <a:ext cx="23944437" cy="110247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ctr" defTabSz="642937">
              <a:lnSpc>
                <a:spcPct val="80000"/>
              </a:lnSpc>
              <a:defRPr b="1" sz="4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Princípios Bíblicos para a formação de um Código de Ética Cristã: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marL="304800" indent="-304800" defTabSz="642937">
              <a:lnSpc>
                <a:spcPct val="80000"/>
              </a:lnSpc>
              <a:buSzPct val="100000"/>
              <a:buAutoNum type="arabicPeriod" startAt="1"/>
              <a:defRPr sz="4400">
                <a:solidFill>
                  <a:srgbClr val="FFFFFF"/>
                </a:solidFill>
              </a:defRPr>
            </a:pPr>
            <a:r>
              <a:t>É um erro adorar outros deuses ou algo feito pelo único Deus verdadeiro (Êxodo 20:03).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2.  É errado cobiçar aquilo que outro homem tem e também quem ele é (Êxodo 20:17).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3.  É um erro usar meu corpo para qualquer atividade sexual perversa como a fornicação e o adultério. (1 Cor. 6: 18-20, Gálatas 5: 19-21).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4.  É um erro não dizer a verdade. (Levítico 19:11, Efésios 4:15).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5.  Não é correto se divorciar. O casamento deve permanecer por toda a vida. (Malaquias 2:16, Hebreus 13: 4).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6.  É errado desobedecer as autoridades que Deus colocou em minha vida. (Romanos 13: 1-7).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7.  Devemos amar os nossos inimigos e não pagar o mal com o mal. (Lucas 6:27, Romanos 12:19).</a:t>
            </a: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</a:p>
          <a:p>
            <a:pPr defTabSz="642937">
              <a:lnSpc>
                <a:spcPct val="80000"/>
              </a:lnSpc>
              <a:defRPr sz="4400">
                <a:solidFill>
                  <a:srgbClr val="FFFFFF"/>
                </a:solidFill>
              </a:defRPr>
            </a:pPr>
            <a:r>
              <a:t>8.  Devemos buscar o bem dos outros antes do nosso. (Marcos 12:31, 2 Cor. 5:15).</a:t>
            </a:r>
          </a:p>
        </p:txBody>
      </p:sp>
      <p:pic>
        <p:nvPicPr>
          <p:cNvPr id="526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667609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3644516" y="327519"/>
            <a:ext cx="13704144" cy="1427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584200">
              <a:defRPr sz="9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Meu Código de Ética Pessoal:</a:t>
            </a:r>
          </a:p>
        </p:txBody>
      </p:sp>
      <p:sp>
        <p:nvSpPr>
          <p:cNvPr id="529" name="Shape 529"/>
          <p:cNvSpPr/>
          <p:nvPr/>
        </p:nvSpPr>
        <p:spPr>
          <a:xfrm>
            <a:off x="8010153" y="3473734"/>
            <a:ext cx="15038018" cy="1707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55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Eu valorizo a autoridade de Deus sobre a minha vida.  Ele é o meu Senhor.</a:t>
            </a:r>
          </a:p>
        </p:txBody>
      </p:sp>
      <p:sp>
        <p:nvSpPr>
          <p:cNvPr id="530" name="Shape 530"/>
          <p:cNvSpPr/>
          <p:nvPr/>
        </p:nvSpPr>
        <p:spPr>
          <a:xfrm>
            <a:off x="8182956" y="5815098"/>
            <a:ext cx="14908001" cy="25074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55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Quando eu faço decisões, eu procuro a verdade de Deus sempre desejando a vontade dEle para a minha vida.</a:t>
            </a:r>
          </a:p>
        </p:txBody>
      </p:sp>
      <p:sp>
        <p:nvSpPr>
          <p:cNvPr id="531" name="Shape 531"/>
          <p:cNvSpPr/>
          <p:nvPr/>
        </p:nvSpPr>
        <p:spPr>
          <a:xfrm>
            <a:off x="8010153" y="8801185"/>
            <a:ext cx="15038018" cy="41076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642937">
              <a:defRPr sz="55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Quando eu preciso tomar uma decisão, eu não procuro primeiro meus amigos, mas à Deus e a Sua Palavra.  E com isso eu valorizo o que Deus tem a dizer em primeiro lugar.</a:t>
            </a:r>
          </a:p>
        </p:txBody>
      </p:sp>
      <p:pic>
        <p:nvPicPr>
          <p:cNvPr id="53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5408" y="474983"/>
            <a:ext cx="3886643" cy="2485044"/>
          </a:xfrm>
          <a:prstGeom prst="rect">
            <a:avLst/>
          </a:prstGeom>
          <a:ln w="3175">
            <a:miter lim="400000"/>
          </a:ln>
        </p:spPr>
      </p:pic>
      <p:sp>
        <p:nvSpPr>
          <p:cNvPr id="533" name="Shape 533"/>
          <p:cNvSpPr/>
          <p:nvPr/>
        </p:nvSpPr>
        <p:spPr>
          <a:xfrm>
            <a:off x="3611923" y="6603555"/>
            <a:ext cx="3149166" cy="2721853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642937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Meu código de Ética</a:t>
            </a:r>
          </a:p>
        </p:txBody>
      </p:sp>
      <p:sp>
        <p:nvSpPr>
          <p:cNvPr id="534" name="Shape 534"/>
          <p:cNvSpPr/>
          <p:nvPr/>
        </p:nvSpPr>
        <p:spPr>
          <a:xfrm>
            <a:off x="3367651" y="10026846"/>
            <a:ext cx="3637710" cy="3559573"/>
          </a:xfrm>
          <a:prstGeom prst="ellipse">
            <a:avLst/>
          </a:prstGeom>
          <a:gradFill>
            <a:gsLst>
              <a:gs pos="0">
                <a:srgbClr val="78ACFF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39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Comportamento</a:t>
            </a:r>
          </a:p>
        </p:txBody>
      </p:sp>
      <p:sp>
        <p:nvSpPr>
          <p:cNvPr id="535" name="Shape 535"/>
          <p:cNvSpPr/>
          <p:nvPr/>
        </p:nvSpPr>
        <p:spPr>
          <a:xfrm rot="5401243">
            <a:off x="4516830" y="5221512"/>
            <a:ext cx="1339454" cy="1339454"/>
          </a:xfrm>
          <a:prstGeom prst="rightArrow">
            <a:avLst>
              <a:gd name="adj1" fmla="val 64207"/>
              <a:gd name="adj2" fmla="val 39556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536" name="Shape 536"/>
          <p:cNvSpPr/>
          <p:nvPr/>
        </p:nvSpPr>
        <p:spPr>
          <a:xfrm rot="5401243">
            <a:off x="4516830" y="9203971"/>
            <a:ext cx="1339454" cy="1339454"/>
          </a:xfrm>
          <a:prstGeom prst="rightArrow">
            <a:avLst>
              <a:gd name="adj1" fmla="val 64207"/>
              <a:gd name="adj2" fmla="val 39556"/>
            </a:avLst>
          </a:pr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p:spPr>
        <p:txBody>
          <a:bodyPr lIns="53578" tIns="53578" rIns="53578" bIns="53578" anchor="ctr"/>
          <a:lstStyle/>
          <a:p>
            <a:pPr algn="ctr" defTabSz="80010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537" name="Shape 537"/>
          <p:cNvSpPr/>
          <p:nvPr/>
        </p:nvSpPr>
        <p:spPr>
          <a:xfrm>
            <a:off x="3629381" y="2420272"/>
            <a:ext cx="3114250" cy="2992561"/>
          </a:xfrm>
          <a:prstGeom prst="ellipse">
            <a:avLst/>
          </a:prstGeom>
          <a:gradFill>
            <a:gsLst>
              <a:gs pos="0">
                <a:srgbClr val="FF7D41"/>
              </a:gs>
              <a:gs pos="100000">
                <a:srgbClr val="0080FF"/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00100">
              <a:defRPr sz="4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Meus valores pessoais</a:t>
            </a:r>
          </a:p>
        </p:txBody>
      </p:sp>
      <p:pic>
        <p:nvPicPr>
          <p:cNvPr id="538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7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1" dur="7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3"/>
      <p:bldP build="whole" bldLvl="1" animBg="1" rev="0" advAuto="0" spid="533" grpId="5"/>
      <p:bldP build="whole" bldLvl="1" animBg="1" rev="0" advAuto="0" spid="529" grpId="1"/>
      <p:bldP build="whole" bldLvl="1" animBg="1" rev="0" advAuto="0" spid="534" grpId="7"/>
      <p:bldP build="whole" bldLvl="1" animBg="1" rev="0" advAuto="0" spid="535" grpId="4"/>
      <p:bldP build="whole" bldLvl="1" animBg="1" rev="0" advAuto="0" spid="537" grpId="8"/>
      <p:bldP build="whole" bldLvl="1" animBg="1" rev="0" advAuto="0" spid="536" grpId="6"/>
      <p:bldP build="whole" bldLvl="1" animBg="1" rev="0" advAuto="0" spid="530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A31-CurvedArrow-Light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9415392" y="4957842"/>
            <a:ext cx="4342749" cy="2487595"/>
          </a:xfrm>
          <a:prstGeom prst="rect">
            <a:avLst/>
          </a:prstGeom>
          <a:ln w="3175">
            <a:miter lim="400000"/>
          </a:ln>
        </p:spPr>
      </p:pic>
      <p:pic>
        <p:nvPicPr>
          <p:cNvPr id="296" name="A31-CurvedArrow-Light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0800000">
            <a:off x="10020625" y="7719352"/>
            <a:ext cx="4342749" cy="2487595"/>
          </a:xfrm>
          <a:prstGeom prst="rect">
            <a:avLst/>
          </a:prstGeom>
          <a:ln w="3175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12013146" y="6769756"/>
            <a:ext cx="3159051" cy="86915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Prioridades</a:t>
            </a:r>
          </a:p>
        </p:txBody>
      </p:sp>
      <p:sp>
        <p:nvSpPr>
          <p:cNvPr id="298" name="Shape 298"/>
          <p:cNvSpPr/>
          <p:nvPr/>
        </p:nvSpPr>
        <p:spPr>
          <a:xfrm>
            <a:off x="9226674" y="7476971"/>
            <a:ext cx="2088804" cy="86915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algn="ctr" defTabSz="1125140">
              <a:defRPr sz="5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Valores</a:t>
            </a:r>
          </a:p>
        </p:txBody>
      </p:sp>
      <p:sp>
        <p:nvSpPr>
          <p:cNvPr id="299" name="Shape 299"/>
          <p:cNvSpPr/>
          <p:nvPr/>
        </p:nvSpPr>
        <p:spPr>
          <a:xfrm>
            <a:off x="19137" y="1076721"/>
            <a:ext cx="24345727" cy="115625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ctr" defTabSz="642937">
              <a:defRPr i="1" sz="4600">
                <a:solidFill>
                  <a:srgbClr val="FFFFFF"/>
                </a:solidFill>
              </a:defRPr>
            </a:pPr>
          </a:p>
          <a:p>
            <a:pPr algn="ctr" defTabSz="642937">
              <a:defRPr sz="46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  <a:r>
              <a:t>Meus valores formam um código que determina as minhas prioridades.</a:t>
            </a: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</a:p>
          <a:p>
            <a:pPr algn="ctr" defTabSz="642937">
              <a:defRPr i="1" sz="6000">
                <a:solidFill>
                  <a:srgbClr val="FFFFFF"/>
                </a:solidFill>
              </a:defRPr>
            </a:pPr>
            <a:r>
              <a:t>As prioridades conduzem o meu estilo de vida.</a:t>
            </a:r>
          </a:p>
        </p:txBody>
      </p:sp>
      <p:pic>
        <p:nvPicPr>
          <p:cNvPr id="300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1130570" y="-629816"/>
            <a:ext cx="4082138" cy="361655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obert_r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69" y="2757588"/>
            <a:ext cx="4608161" cy="6015743"/>
          </a:xfrm>
          <a:prstGeom prst="rect">
            <a:avLst/>
          </a:prstGeom>
          <a:ln w="3175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632168" y="9241467"/>
            <a:ext cx="3522763" cy="15803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5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Dr. Robert Rue</a:t>
            </a:r>
          </a:p>
        </p:txBody>
      </p:sp>
      <p:sp>
        <p:nvSpPr>
          <p:cNvPr id="304" name="Shape 304"/>
          <p:cNvSpPr/>
          <p:nvPr/>
        </p:nvSpPr>
        <p:spPr>
          <a:xfrm>
            <a:off x="4608512" y="1925412"/>
            <a:ext cx="15166976" cy="9071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81" y="0"/>
                </a:moveTo>
                <a:cubicBezTo>
                  <a:pt x="1074" y="0"/>
                  <a:pt x="907" y="280"/>
                  <a:pt x="907" y="626"/>
                </a:cubicBezTo>
                <a:lnTo>
                  <a:pt x="907" y="12161"/>
                </a:lnTo>
                <a:lnTo>
                  <a:pt x="0" y="12474"/>
                </a:lnTo>
                <a:lnTo>
                  <a:pt x="907" y="12788"/>
                </a:lnTo>
                <a:lnTo>
                  <a:pt x="907" y="20974"/>
                </a:lnTo>
                <a:cubicBezTo>
                  <a:pt x="907" y="21320"/>
                  <a:pt x="1074" y="21600"/>
                  <a:pt x="1281" y="21600"/>
                </a:cubicBezTo>
                <a:lnTo>
                  <a:pt x="21226" y="21600"/>
                </a:lnTo>
                <a:cubicBezTo>
                  <a:pt x="21433" y="21600"/>
                  <a:pt x="21600" y="21320"/>
                  <a:pt x="21600" y="20974"/>
                </a:cubicBezTo>
                <a:lnTo>
                  <a:pt x="21600" y="626"/>
                </a:lnTo>
                <a:cubicBezTo>
                  <a:pt x="21600" y="280"/>
                  <a:pt x="21433" y="0"/>
                  <a:pt x="21226" y="0"/>
                </a:cubicBezTo>
                <a:lnTo>
                  <a:pt x="1281" y="0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>
            <a:lvl1pPr algn="ctr" defTabSz="821531">
              <a:defRPr sz="55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"Os valores são a essência de quem somos como seres humanos. Nossos valores nos ajudam a levantar da cama todas as manhãs, nos ajudam a selecionar o trabalho que queremos ter, a empresa que trabalhamos ou mantemos, as relações que construímos, e finalmente, os grupos e organizações nas quais nos associamos. Nossos valores influenciam cada decisão e movimento que tomamos, e influencia até mesmo a maneira como essas decisões são feitas.”</a:t>
            </a:r>
          </a:p>
        </p:txBody>
      </p:sp>
      <p:pic>
        <p:nvPicPr>
          <p:cNvPr id="305" name="Palavras para viver.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18199" y="254414"/>
            <a:ext cx="3453707" cy="7410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5386952" y="1761380"/>
            <a:ext cx="14441960" cy="301377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Descreva 3 valores que são importantes para você.</a:t>
            </a:r>
          </a:p>
        </p:txBody>
      </p:sp>
      <p:pic>
        <p:nvPicPr>
          <p:cNvPr id="308" name="color_wheel_730.jpg"/>
          <p:cNvPicPr>
            <a:picLocks noChangeAspect="1"/>
          </p:cNvPicPr>
          <p:nvPr/>
        </p:nvPicPr>
        <p:blipFill>
          <a:blip r:embed="rId2">
            <a:extLst/>
          </a:blip>
          <a:srcRect l="77" t="74" r="83" b="85"/>
          <a:stretch>
            <a:fillRect/>
          </a:stretch>
        </p:blipFill>
        <p:spPr>
          <a:xfrm>
            <a:off x="9401615" y="5227663"/>
            <a:ext cx="6412311" cy="641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5" y="0"/>
                </a:moveTo>
                <a:cubicBezTo>
                  <a:pt x="10157" y="5"/>
                  <a:pt x="9749" y="11"/>
                  <a:pt x="9745" y="19"/>
                </a:cubicBezTo>
                <a:cubicBezTo>
                  <a:pt x="9733" y="38"/>
                  <a:pt x="9665" y="55"/>
                  <a:pt x="9593" y="55"/>
                </a:cubicBezTo>
                <a:cubicBezTo>
                  <a:pt x="9406" y="55"/>
                  <a:pt x="8700" y="158"/>
                  <a:pt x="8628" y="197"/>
                </a:cubicBezTo>
                <a:cubicBezTo>
                  <a:pt x="8595" y="215"/>
                  <a:pt x="8513" y="230"/>
                  <a:pt x="8446" y="230"/>
                </a:cubicBezTo>
                <a:cubicBezTo>
                  <a:pt x="8380" y="230"/>
                  <a:pt x="8316" y="244"/>
                  <a:pt x="8305" y="262"/>
                </a:cubicBezTo>
                <a:cubicBezTo>
                  <a:pt x="8294" y="280"/>
                  <a:pt x="8197" y="306"/>
                  <a:pt x="8091" y="320"/>
                </a:cubicBezTo>
                <a:cubicBezTo>
                  <a:pt x="7984" y="333"/>
                  <a:pt x="7889" y="357"/>
                  <a:pt x="7878" y="374"/>
                </a:cubicBezTo>
                <a:cubicBezTo>
                  <a:pt x="7868" y="391"/>
                  <a:pt x="7821" y="406"/>
                  <a:pt x="7775" y="406"/>
                </a:cubicBezTo>
                <a:cubicBezTo>
                  <a:pt x="7729" y="406"/>
                  <a:pt x="7682" y="422"/>
                  <a:pt x="7671" y="440"/>
                </a:cubicBezTo>
                <a:cubicBezTo>
                  <a:pt x="7660" y="458"/>
                  <a:pt x="7576" y="484"/>
                  <a:pt x="7485" y="497"/>
                </a:cubicBezTo>
                <a:cubicBezTo>
                  <a:pt x="7394" y="511"/>
                  <a:pt x="7271" y="549"/>
                  <a:pt x="7212" y="582"/>
                </a:cubicBezTo>
                <a:cubicBezTo>
                  <a:pt x="7154" y="614"/>
                  <a:pt x="7063" y="651"/>
                  <a:pt x="7009" y="664"/>
                </a:cubicBezTo>
                <a:cubicBezTo>
                  <a:pt x="6956" y="678"/>
                  <a:pt x="6828" y="726"/>
                  <a:pt x="6727" y="771"/>
                </a:cubicBezTo>
                <a:cubicBezTo>
                  <a:pt x="6522" y="864"/>
                  <a:pt x="6307" y="959"/>
                  <a:pt x="6069" y="1057"/>
                </a:cubicBezTo>
                <a:cubicBezTo>
                  <a:pt x="5982" y="1094"/>
                  <a:pt x="5870" y="1150"/>
                  <a:pt x="5822" y="1182"/>
                </a:cubicBezTo>
                <a:cubicBezTo>
                  <a:pt x="5774" y="1214"/>
                  <a:pt x="5688" y="1264"/>
                  <a:pt x="5630" y="1293"/>
                </a:cubicBezTo>
                <a:cubicBezTo>
                  <a:pt x="5432" y="1392"/>
                  <a:pt x="4891" y="1713"/>
                  <a:pt x="4750" y="1815"/>
                </a:cubicBezTo>
                <a:cubicBezTo>
                  <a:pt x="4673" y="1872"/>
                  <a:pt x="4470" y="2021"/>
                  <a:pt x="4299" y="2147"/>
                </a:cubicBezTo>
                <a:cubicBezTo>
                  <a:pt x="4129" y="2273"/>
                  <a:pt x="3985" y="2376"/>
                  <a:pt x="3981" y="2376"/>
                </a:cubicBezTo>
                <a:cubicBezTo>
                  <a:pt x="3958" y="2376"/>
                  <a:pt x="3534" y="2769"/>
                  <a:pt x="3184" y="3115"/>
                </a:cubicBezTo>
                <a:cubicBezTo>
                  <a:pt x="2774" y="3521"/>
                  <a:pt x="2169" y="4204"/>
                  <a:pt x="2221" y="4204"/>
                </a:cubicBezTo>
                <a:cubicBezTo>
                  <a:pt x="2236" y="4204"/>
                  <a:pt x="2201" y="4257"/>
                  <a:pt x="2142" y="4319"/>
                </a:cubicBezTo>
                <a:cubicBezTo>
                  <a:pt x="2017" y="4452"/>
                  <a:pt x="1575" y="5124"/>
                  <a:pt x="1361" y="5507"/>
                </a:cubicBezTo>
                <a:cubicBezTo>
                  <a:pt x="1212" y="5774"/>
                  <a:pt x="1153" y="5889"/>
                  <a:pt x="948" y="6333"/>
                </a:cubicBezTo>
                <a:cubicBezTo>
                  <a:pt x="718" y="6833"/>
                  <a:pt x="677" y="6939"/>
                  <a:pt x="576" y="7266"/>
                </a:cubicBezTo>
                <a:cubicBezTo>
                  <a:pt x="520" y="7450"/>
                  <a:pt x="457" y="7627"/>
                  <a:pt x="438" y="7660"/>
                </a:cubicBezTo>
                <a:cubicBezTo>
                  <a:pt x="420" y="7694"/>
                  <a:pt x="405" y="7752"/>
                  <a:pt x="405" y="7787"/>
                </a:cubicBezTo>
                <a:cubicBezTo>
                  <a:pt x="405" y="7823"/>
                  <a:pt x="393" y="7864"/>
                  <a:pt x="378" y="7878"/>
                </a:cubicBezTo>
                <a:cubicBezTo>
                  <a:pt x="364" y="7893"/>
                  <a:pt x="332" y="8002"/>
                  <a:pt x="307" y="8122"/>
                </a:cubicBezTo>
                <a:cubicBezTo>
                  <a:pt x="283" y="8241"/>
                  <a:pt x="246" y="8410"/>
                  <a:pt x="226" y="8497"/>
                </a:cubicBezTo>
                <a:cubicBezTo>
                  <a:pt x="169" y="8745"/>
                  <a:pt x="87" y="9266"/>
                  <a:pt x="66" y="9517"/>
                </a:cubicBezTo>
                <a:cubicBezTo>
                  <a:pt x="55" y="9643"/>
                  <a:pt x="32" y="9761"/>
                  <a:pt x="15" y="9779"/>
                </a:cubicBezTo>
                <a:cubicBezTo>
                  <a:pt x="9" y="9786"/>
                  <a:pt x="4" y="10361"/>
                  <a:pt x="0" y="10885"/>
                </a:cubicBezTo>
                <a:lnTo>
                  <a:pt x="0" y="11039"/>
                </a:lnTo>
                <a:cubicBezTo>
                  <a:pt x="5" y="11459"/>
                  <a:pt x="11" y="11781"/>
                  <a:pt x="19" y="11786"/>
                </a:cubicBezTo>
                <a:cubicBezTo>
                  <a:pt x="38" y="11798"/>
                  <a:pt x="53" y="11865"/>
                  <a:pt x="53" y="11934"/>
                </a:cubicBezTo>
                <a:cubicBezTo>
                  <a:pt x="53" y="12054"/>
                  <a:pt x="74" y="12203"/>
                  <a:pt x="162" y="12718"/>
                </a:cubicBezTo>
                <a:cubicBezTo>
                  <a:pt x="224" y="13085"/>
                  <a:pt x="252" y="13209"/>
                  <a:pt x="350" y="13563"/>
                </a:cubicBezTo>
                <a:cubicBezTo>
                  <a:pt x="401" y="13746"/>
                  <a:pt x="458" y="13957"/>
                  <a:pt x="477" y="14031"/>
                </a:cubicBezTo>
                <a:cubicBezTo>
                  <a:pt x="572" y="14396"/>
                  <a:pt x="851" y="15072"/>
                  <a:pt x="1162" y="15688"/>
                </a:cubicBezTo>
                <a:cubicBezTo>
                  <a:pt x="1484" y="16327"/>
                  <a:pt x="1431" y="16237"/>
                  <a:pt x="1841" y="16859"/>
                </a:cubicBezTo>
                <a:cubicBezTo>
                  <a:pt x="2079" y="17221"/>
                  <a:pt x="2222" y="17414"/>
                  <a:pt x="2314" y="17497"/>
                </a:cubicBezTo>
                <a:cubicBezTo>
                  <a:pt x="2348" y="17528"/>
                  <a:pt x="2376" y="17569"/>
                  <a:pt x="2376" y="17587"/>
                </a:cubicBezTo>
                <a:cubicBezTo>
                  <a:pt x="2376" y="17671"/>
                  <a:pt x="3176" y="18508"/>
                  <a:pt x="3659" y="18928"/>
                </a:cubicBezTo>
                <a:cubicBezTo>
                  <a:pt x="4030" y="19250"/>
                  <a:pt x="4761" y="19806"/>
                  <a:pt x="4885" y="19859"/>
                </a:cubicBezTo>
                <a:cubicBezTo>
                  <a:pt x="4907" y="19869"/>
                  <a:pt x="5014" y="19936"/>
                  <a:pt x="5122" y="20006"/>
                </a:cubicBezTo>
                <a:cubicBezTo>
                  <a:pt x="5567" y="20299"/>
                  <a:pt x="6185" y="20604"/>
                  <a:pt x="6949" y="20909"/>
                </a:cubicBezTo>
                <a:cubicBezTo>
                  <a:pt x="7623" y="21177"/>
                  <a:pt x="8832" y="21472"/>
                  <a:pt x="9524" y="21536"/>
                </a:cubicBezTo>
                <a:cubicBezTo>
                  <a:pt x="9656" y="21548"/>
                  <a:pt x="9773" y="21573"/>
                  <a:pt x="9783" y="21589"/>
                </a:cubicBezTo>
                <a:cubicBezTo>
                  <a:pt x="9786" y="21594"/>
                  <a:pt x="10371" y="21596"/>
                  <a:pt x="10704" y="21600"/>
                </a:cubicBezTo>
                <a:cubicBezTo>
                  <a:pt x="11067" y="21596"/>
                  <a:pt x="11645" y="21592"/>
                  <a:pt x="11655" y="21587"/>
                </a:cubicBezTo>
                <a:cubicBezTo>
                  <a:pt x="11689" y="21569"/>
                  <a:pt x="11936" y="21529"/>
                  <a:pt x="12207" y="21498"/>
                </a:cubicBezTo>
                <a:cubicBezTo>
                  <a:pt x="14512" y="21236"/>
                  <a:pt x="16903" y="20042"/>
                  <a:pt x="18557" y="18325"/>
                </a:cubicBezTo>
                <a:cubicBezTo>
                  <a:pt x="20191" y="16628"/>
                  <a:pt x="21264" y="14385"/>
                  <a:pt x="21514" y="12138"/>
                </a:cubicBezTo>
                <a:cubicBezTo>
                  <a:pt x="21538" y="11925"/>
                  <a:pt x="21571" y="11736"/>
                  <a:pt x="21588" y="11718"/>
                </a:cubicBezTo>
                <a:cubicBezTo>
                  <a:pt x="21593" y="11712"/>
                  <a:pt x="21596" y="11101"/>
                  <a:pt x="21600" y="10686"/>
                </a:cubicBezTo>
                <a:cubicBezTo>
                  <a:pt x="21596" y="10317"/>
                  <a:pt x="21592" y="9715"/>
                  <a:pt x="21588" y="9710"/>
                </a:cubicBezTo>
                <a:cubicBezTo>
                  <a:pt x="21572" y="9691"/>
                  <a:pt x="21539" y="9526"/>
                  <a:pt x="21514" y="9342"/>
                </a:cubicBezTo>
                <a:cubicBezTo>
                  <a:pt x="21397" y="8467"/>
                  <a:pt x="21222" y="7800"/>
                  <a:pt x="20829" y="6738"/>
                </a:cubicBezTo>
                <a:cubicBezTo>
                  <a:pt x="20667" y="6301"/>
                  <a:pt x="20156" y="5310"/>
                  <a:pt x="19950" y="5032"/>
                </a:cubicBezTo>
                <a:cubicBezTo>
                  <a:pt x="19907" y="4974"/>
                  <a:pt x="19862" y="4903"/>
                  <a:pt x="19851" y="4874"/>
                </a:cubicBezTo>
                <a:cubicBezTo>
                  <a:pt x="19820" y="4791"/>
                  <a:pt x="19193" y="3956"/>
                  <a:pt x="18989" y="3726"/>
                </a:cubicBezTo>
                <a:cubicBezTo>
                  <a:pt x="18503" y="3179"/>
                  <a:pt x="17665" y="2376"/>
                  <a:pt x="17580" y="2376"/>
                </a:cubicBezTo>
                <a:cubicBezTo>
                  <a:pt x="17561" y="2376"/>
                  <a:pt x="17524" y="2349"/>
                  <a:pt x="17498" y="2318"/>
                </a:cubicBezTo>
                <a:cubicBezTo>
                  <a:pt x="17433" y="2240"/>
                  <a:pt x="16691" y="1718"/>
                  <a:pt x="16412" y="1555"/>
                </a:cubicBezTo>
                <a:cubicBezTo>
                  <a:pt x="16286" y="1481"/>
                  <a:pt x="16160" y="1407"/>
                  <a:pt x="16131" y="1389"/>
                </a:cubicBezTo>
                <a:cubicBezTo>
                  <a:pt x="15999" y="1308"/>
                  <a:pt x="15563" y="1085"/>
                  <a:pt x="15339" y="985"/>
                </a:cubicBezTo>
                <a:cubicBezTo>
                  <a:pt x="15204" y="925"/>
                  <a:pt x="15021" y="842"/>
                  <a:pt x="14934" y="802"/>
                </a:cubicBezTo>
                <a:cubicBezTo>
                  <a:pt x="14460" y="587"/>
                  <a:pt x="13540" y="317"/>
                  <a:pt x="12858" y="191"/>
                </a:cubicBezTo>
                <a:cubicBezTo>
                  <a:pt x="12198" y="69"/>
                  <a:pt x="12100" y="55"/>
                  <a:pt x="11970" y="55"/>
                </a:cubicBezTo>
                <a:cubicBezTo>
                  <a:pt x="11900" y="55"/>
                  <a:pt x="11833" y="38"/>
                  <a:pt x="11821" y="19"/>
                </a:cubicBezTo>
                <a:cubicBezTo>
                  <a:pt x="11816" y="11"/>
                  <a:pt x="11410" y="5"/>
                  <a:pt x="10914" y="0"/>
                </a:cubicBezTo>
                <a:lnTo>
                  <a:pt x="10655" y="0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1585198" y="7369384"/>
            <a:ext cx="2045467" cy="212863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53578" tIns="53578" rIns="53578" bIns="53578" anchor="ctr"/>
          <a:lstStyle/>
          <a:p>
            <a:pPr algn="ctr" defTabSz="112514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11703453" y="7749553"/>
            <a:ext cx="1808957" cy="12615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ctr">
              <a:defRPr b="1" sz="3800">
                <a:solidFill>
                  <a:schemeClr val="accent1">
                    <a:hueOff val="203713"/>
                    <a:lumOff val="-13818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Meus </a:t>
            </a:r>
          </a:p>
          <a:p>
            <a:pPr algn="ctr">
              <a:defRPr b="1" sz="3800">
                <a:solidFill>
                  <a:schemeClr val="accent1">
                    <a:hueOff val="203713"/>
                    <a:lumOff val="-13818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Valores</a:t>
            </a:r>
          </a:p>
        </p:txBody>
      </p:sp>
      <p:sp>
        <p:nvSpPr>
          <p:cNvPr id="311" name="Shape 311"/>
          <p:cNvSpPr/>
          <p:nvPr/>
        </p:nvSpPr>
        <p:spPr>
          <a:xfrm>
            <a:off x="10349994" y="6476589"/>
            <a:ext cx="1520230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Família</a:t>
            </a:r>
          </a:p>
        </p:txBody>
      </p:sp>
      <p:sp>
        <p:nvSpPr>
          <p:cNvPr id="312" name="Shape 312"/>
          <p:cNvSpPr/>
          <p:nvPr/>
        </p:nvSpPr>
        <p:spPr>
          <a:xfrm>
            <a:off x="11532985" y="5648893"/>
            <a:ext cx="2039740" cy="589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Educação</a:t>
            </a:r>
          </a:p>
        </p:txBody>
      </p:sp>
      <p:sp>
        <p:nvSpPr>
          <p:cNvPr id="313" name="Shape 313"/>
          <p:cNvSpPr/>
          <p:nvPr/>
        </p:nvSpPr>
        <p:spPr>
          <a:xfrm>
            <a:off x="9487519" y="8399541"/>
            <a:ext cx="1813719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Trabalho</a:t>
            </a:r>
          </a:p>
        </p:txBody>
      </p:sp>
      <p:sp>
        <p:nvSpPr>
          <p:cNvPr id="314" name="Shape 314"/>
          <p:cNvSpPr/>
          <p:nvPr/>
        </p:nvSpPr>
        <p:spPr>
          <a:xfrm>
            <a:off x="9658582" y="7304285"/>
            <a:ext cx="1858964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Esportes</a:t>
            </a:r>
          </a:p>
        </p:txBody>
      </p:sp>
      <p:sp>
        <p:nvSpPr>
          <p:cNvPr id="315" name="Shape 315"/>
          <p:cNvSpPr/>
          <p:nvPr/>
        </p:nvSpPr>
        <p:spPr>
          <a:xfrm>
            <a:off x="13792973" y="8424782"/>
            <a:ext cx="1791495" cy="589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Sucesso</a:t>
            </a:r>
          </a:p>
        </p:txBody>
      </p:sp>
      <p:sp>
        <p:nvSpPr>
          <p:cNvPr id="316" name="Shape 316"/>
          <p:cNvSpPr/>
          <p:nvPr/>
        </p:nvSpPr>
        <p:spPr>
          <a:xfrm>
            <a:off x="13763254" y="7345012"/>
            <a:ext cx="1768079" cy="589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Dinheiro</a:t>
            </a:r>
          </a:p>
        </p:txBody>
      </p:sp>
      <p:sp>
        <p:nvSpPr>
          <p:cNvPr id="317" name="Shape 317"/>
          <p:cNvSpPr/>
          <p:nvPr/>
        </p:nvSpPr>
        <p:spPr>
          <a:xfrm>
            <a:off x="13547350" y="9492234"/>
            <a:ext cx="1204120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Igreja</a:t>
            </a:r>
          </a:p>
        </p:txBody>
      </p:sp>
      <p:sp>
        <p:nvSpPr>
          <p:cNvPr id="318" name="Shape 318"/>
          <p:cNvSpPr/>
          <p:nvPr/>
        </p:nvSpPr>
        <p:spPr>
          <a:xfrm>
            <a:off x="10445325" y="9492234"/>
            <a:ext cx="1339454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Saúde</a:t>
            </a:r>
          </a:p>
        </p:txBody>
      </p:sp>
      <p:sp>
        <p:nvSpPr>
          <p:cNvPr id="319" name="Shape 319"/>
          <p:cNvSpPr/>
          <p:nvPr/>
        </p:nvSpPr>
        <p:spPr>
          <a:xfrm>
            <a:off x="11413284" y="10343697"/>
            <a:ext cx="2310210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Integridade</a:t>
            </a:r>
          </a:p>
        </p:txBody>
      </p:sp>
      <p:sp>
        <p:nvSpPr>
          <p:cNvPr id="320" name="Shape 320"/>
          <p:cNvSpPr/>
          <p:nvPr/>
        </p:nvSpPr>
        <p:spPr>
          <a:xfrm>
            <a:off x="13452123" y="6476589"/>
            <a:ext cx="1181498" cy="589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1" sz="3200"/>
            </a:lvl1pPr>
          </a:lstStyle>
          <a:p>
            <a:pPr/>
            <a:r>
              <a:t>Fama</a:t>
            </a:r>
          </a:p>
        </p:txBody>
      </p:sp>
      <p:pic>
        <p:nvPicPr>
          <p:cNvPr id="321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ctrTitle"/>
          </p:nvPr>
        </p:nvSpPr>
        <p:spPr>
          <a:xfrm>
            <a:off x="6842068" y="831842"/>
            <a:ext cx="11037095" cy="3482580"/>
          </a:xfrm>
          <a:prstGeom prst="rect">
            <a:avLst/>
          </a:prstGeom>
        </p:spPr>
        <p:txBody>
          <a:bodyPr/>
          <a:lstStyle/>
          <a:p>
            <a:pPr defTabSz="821531">
              <a:defRPr sz="106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O Codigo </a:t>
            </a:r>
          </a:p>
          <a:p>
            <a:pPr defTabSz="821531">
              <a:defRPr sz="106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Cristã</a:t>
            </a:r>
          </a:p>
        </p:txBody>
      </p:sp>
      <p:grpSp>
        <p:nvGrpSpPr>
          <p:cNvPr id="326" name="Group 326"/>
          <p:cNvGrpSpPr/>
          <p:nvPr/>
        </p:nvGrpSpPr>
        <p:grpSpPr>
          <a:xfrm>
            <a:off x="10004351" y="5821590"/>
            <a:ext cx="4712529" cy="6688641"/>
            <a:chOff x="0" y="0"/>
            <a:chExt cx="4712527" cy="6688639"/>
          </a:xfrm>
        </p:grpSpPr>
        <p:pic>
          <p:nvPicPr>
            <p:cNvPr id="325" name="iceberg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4610928" cy="6587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12528" cy="6688640"/>
            </a:xfrm>
            <a:prstGeom prst="rect">
              <a:avLst/>
            </a:prstGeom>
            <a:effectLst/>
          </p:spPr>
        </p:pic>
      </p:grpSp>
      <p:sp>
        <p:nvSpPr>
          <p:cNvPr id="327" name="Shape 327"/>
          <p:cNvSpPr/>
          <p:nvPr/>
        </p:nvSpPr>
        <p:spPr>
          <a:xfrm>
            <a:off x="11237487" y="9778093"/>
            <a:ext cx="2595051" cy="11787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Valores</a:t>
            </a:r>
          </a:p>
        </p:txBody>
      </p:sp>
      <p:sp>
        <p:nvSpPr>
          <p:cNvPr id="328" name="Shape 328"/>
          <p:cNvSpPr/>
          <p:nvPr/>
        </p:nvSpPr>
        <p:spPr>
          <a:xfrm>
            <a:off x="11237487" y="8274083"/>
            <a:ext cx="2595051" cy="1178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56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Ética</a:t>
            </a:r>
          </a:p>
        </p:txBody>
      </p:sp>
      <p:sp>
        <p:nvSpPr>
          <p:cNvPr id="329" name="Shape 329"/>
          <p:cNvSpPr/>
          <p:nvPr/>
        </p:nvSpPr>
        <p:spPr>
          <a:xfrm>
            <a:off x="9983714" y="6849155"/>
            <a:ext cx="4753803" cy="1071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defRPr sz="4600">
                <a:solidFill>
                  <a:srgbClr val="001E57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Comportamento</a:t>
            </a:r>
          </a:p>
        </p:txBody>
      </p:sp>
      <p:pic>
        <p:nvPicPr>
          <p:cNvPr id="330" name="Screenshot 2016-11-04 09.38.47.png"/>
          <p:cNvPicPr>
            <a:picLocks noChangeAspect="1"/>
          </p:cNvPicPr>
          <p:nvPr/>
        </p:nvPicPr>
        <p:blipFill>
          <a:blip r:embed="rId4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O que é Ética Cristã?</a:t>
            </a:r>
          </a:p>
        </p:txBody>
      </p:sp>
      <p:sp>
        <p:nvSpPr>
          <p:cNvPr id="333" name="Shape 333"/>
          <p:cNvSpPr/>
          <p:nvPr/>
        </p:nvSpPr>
        <p:spPr>
          <a:xfrm>
            <a:off x="5659179" y="4968874"/>
            <a:ext cx="16955380" cy="58856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584200">
              <a:defRPr sz="79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Ética cristã consiste em padrões pelos quais nós avaliamos e determinamos o nosso comportamento para que possamos viver como um verdadeiro crente uma vida que agrada a Deus.</a:t>
            </a:r>
          </a:p>
        </p:txBody>
      </p:sp>
      <p:pic>
        <p:nvPicPr>
          <p:cNvPr id="334" name="Screenshot 2016-11-04 09.38.47.png"/>
          <p:cNvPicPr>
            <a:picLocks noChangeAspect="1"/>
          </p:cNvPicPr>
          <p:nvPr/>
        </p:nvPicPr>
        <p:blipFill>
          <a:blip r:embed="rId2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title"/>
          </p:nvPr>
        </p:nvSpPr>
        <p:spPr>
          <a:xfrm>
            <a:off x="3998201" y="1473398"/>
            <a:ext cx="17151081" cy="3589735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Escreva três regras que guiam sua ética pessoal.</a:t>
            </a:r>
          </a:p>
        </p:txBody>
      </p:sp>
      <p:pic>
        <p:nvPicPr>
          <p:cNvPr id="33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0857" y="5245193"/>
            <a:ext cx="3967561" cy="5320408"/>
          </a:xfrm>
          <a:prstGeom prst="rect">
            <a:avLst/>
          </a:prstGeom>
        </p:spPr>
      </p:pic>
      <p:sp>
        <p:nvSpPr>
          <p:cNvPr id="338" name="Shape 338"/>
          <p:cNvSpPr/>
          <p:nvPr/>
        </p:nvSpPr>
        <p:spPr>
          <a:xfrm>
            <a:off x="8899806" y="4896693"/>
            <a:ext cx="9671365" cy="1123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584200"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Sempre falo a verdade</a:t>
            </a:r>
          </a:p>
        </p:txBody>
      </p:sp>
      <p:sp>
        <p:nvSpPr>
          <p:cNvPr id="339" name="Shape 339"/>
          <p:cNvSpPr/>
          <p:nvPr/>
        </p:nvSpPr>
        <p:spPr>
          <a:xfrm>
            <a:off x="8839607" y="6226439"/>
            <a:ext cx="11681205" cy="2139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defTabSz="584200"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Procuro colocar outros em primeiro lugar</a:t>
            </a:r>
          </a:p>
        </p:txBody>
      </p:sp>
      <p:sp>
        <p:nvSpPr>
          <p:cNvPr id="340" name="Shape 340"/>
          <p:cNvSpPr/>
          <p:nvPr/>
        </p:nvSpPr>
        <p:spPr>
          <a:xfrm>
            <a:off x="8922945" y="8822216"/>
            <a:ext cx="11681206" cy="1123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 algn="ctr" defTabSz="584200">
              <a:defRPr sz="7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Me esforço ter auto disciplina.</a:t>
            </a:r>
          </a:p>
        </p:txBody>
      </p:sp>
      <p:pic>
        <p:nvPicPr>
          <p:cNvPr id="341" name="Screenshot 2016-11-04 09.38.47.png"/>
          <p:cNvPicPr>
            <a:picLocks noChangeAspect="1"/>
          </p:cNvPicPr>
          <p:nvPr/>
        </p:nvPicPr>
        <p:blipFill>
          <a:blip r:embed="rId3">
            <a:extLst/>
          </a:blip>
          <a:srcRect l="0" t="0" r="88227" b="81419"/>
          <a:stretch>
            <a:fillRect/>
          </a:stretch>
        </p:blipFill>
        <p:spPr>
          <a:xfrm>
            <a:off x="-865022" y="-460964"/>
            <a:ext cx="4017933" cy="355967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3175" cap="flat">
          <a:noFill/>
          <a:miter lim="400000"/>
        </a:ln>
        <a:effectLst>
          <a:outerShdw sx="100000" sy="100000" kx="0" ky="0" algn="b" rotWithShape="0" blurRad="635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3175" cap="flat">
          <a:noFill/>
          <a:miter lim="400000"/>
        </a:ln>
        <a:effectLst>
          <a:outerShdw sx="100000" sy="100000" kx="0" ky="0" algn="b" rotWithShape="0" blurRad="635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